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Google Sans"/>
      <p:regular r:id="rId33"/>
      <p:bold r:id="rId34"/>
      <p:italic r:id="rId35"/>
      <p:boldItalic r:id="rId36"/>
    </p:embeddedFont>
    <p:embeddedFont>
      <p:font typeface="Google Sans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DC00F38-DE26-4E91-A7C9-DB8E3A021296}">
  <a:tblStyle styleId="{CDC00F38-DE26-4E91-A7C9-DB8E3A0212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GoogleSans-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GoogleSans-italic.fntdata"/><Relationship Id="rId12" Type="http://schemas.openxmlformats.org/officeDocument/2006/relationships/slide" Target="slides/slide6.xml"/><Relationship Id="rId34" Type="http://schemas.openxmlformats.org/officeDocument/2006/relationships/font" Target="fonts/GoogleSans-bold.fntdata"/><Relationship Id="rId15" Type="http://schemas.openxmlformats.org/officeDocument/2006/relationships/slide" Target="slides/slide9.xml"/><Relationship Id="rId37" Type="http://schemas.openxmlformats.org/officeDocument/2006/relationships/font" Target="fonts/GoogleSansMedium-regular.fntdata"/><Relationship Id="rId14" Type="http://schemas.openxmlformats.org/officeDocument/2006/relationships/slide" Target="slides/slide8.xml"/><Relationship Id="rId36" Type="http://schemas.openxmlformats.org/officeDocument/2006/relationships/font" Target="fonts/GoogleSans-boldItalic.fntdata"/><Relationship Id="rId17" Type="http://schemas.openxmlformats.org/officeDocument/2006/relationships/slide" Target="slides/slide11.xml"/><Relationship Id="rId39" Type="http://schemas.openxmlformats.org/officeDocument/2006/relationships/font" Target="fonts/GoogleSansMedium-italic.fntdata"/><Relationship Id="rId16" Type="http://schemas.openxmlformats.org/officeDocument/2006/relationships/slide" Target="slides/slide10.xml"/><Relationship Id="rId38" Type="http://schemas.openxmlformats.org/officeDocument/2006/relationships/font" Target="fonts/GoogleSansMedium-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0dd4500e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0dd4500e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0dd4500ea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0dd4500ea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9e5ca59e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9e5ca59e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9e5ca59e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9e5ca59e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9e5ca59e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9e5ca59e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0dd4500ea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0dd4500ea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0dd4500ea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0dd4500ea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0dd4500ea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0dd4500ea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0dd4500e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0dd4500e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0dd4500ea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0dd4500e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0dd4500e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0dd4500e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0dd4500ea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0dd4500ea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0dd4500e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0dd4500e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0dd4500ea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0dd4500ea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0dd4500ea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0dd4500ea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629332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629332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0dd4500ea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0dd4500ea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0dd4500e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0dd4500ea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0dd4500e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0dd4500e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0dd4500ea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0dd4500ea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0dd4500ea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0dd4500ea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bit.ly/MLB-regist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bit.ly/MLB-feedback"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mailto:ml-events-help@google.com" TargetMode="External"/><Relationship Id="rId4" Type="http://schemas.openxmlformats.org/officeDocument/2006/relationships/hyperlink" Target="mailto:desaiv@google.com" TargetMode="External"/><Relationship Id="rId5" Type="http://schemas.openxmlformats.org/officeDocument/2006/relationships/hyperlink" Target="mailto:thyeyeowbok@googl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docs.google.com/presentation/d/1z5TwIH2d762I8zdgbTkc4Cx4FotDMbzW7SHDNhkfVhQ/edit#slide=id.g55839a093a_0_6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bit.ly/MLB-register" TargetMode="External"/><Relationship Id="rId4" Type="http://schemas.openxmlformats.org/officeDocument/2006/relationships/hyperlink" Target="mailto:ml-events-help@google.com"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285F4"/>
                </a:solidFill>
                <a:latin typeface="Google Sans"/>
                <a:ea typeface="Google Sans"/>
                <a:cs typeface="Google Sans"/>
                <a:sym typeface="Google Sans"/>
              </a:rPr>
              <a:t>Machine Learning Bootcamp</a:t>
            </a:r>
            <a:endParaRPr sz="4800">
              <a:solidFill>
                <a:srgbClr val="4285F4"/>
              </a:solidFill>
              <a:latin typeface="Google Sans"/>
              <a:ea typeface="Google Sans"/>
              <a:cs typeface="Google Sans"/>
              <a:sym typeface="Google San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Organizer Guide</a:t>
            </a:r>
            <a:endParaRPr>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nvSpPr>
        <p:spPr>
          <a:xfrm>
            <a:off x="311700" y="250800"/>
            <a:ext cx="85551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latin typeface="Google Sans"/>
                <a:ea typeface="Google Sans"/>
                <a:cs typeface="Google Sans"/>
                <a:sym typeface="Google Sans"/>
              </a:rPr>
              <a:t>Find trainers</a:t>
            </a:r>
            <a:endParaRPr sz="2400">
              <a:solidFill>
                <a:srgbClr val="000000"/>
              </a:solidFill>
              <a:latin typeface="Google Sans"/>
              <a:ea typeface="Google Sans"/>
              <a:cs typeface="Google Sans"/>
              <a:sym typeface="Google Sans"/>
            </a:endParaRPr>
          </a:p>
        </p:txBody>
      </p:sp>
      <p:sp>
        <p:nvSpPr>
          <p:cNvPr id="142" name="Google Shape;142;p22"/>
          <p:cNvSpPr txBox="1"/>
          <p:nvPr/>
        </p:nvSpPr>
        <p:spPr>
          <a:xfrm>
            <a:off x="235500" y="1307100"/>
            <a:ext cx="2808000" cy="4764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Design</a:t>
            </a:r>
            <a:endParaRPr sz="2400">
              <a:solidFill>
                <a:srgbClr val="FFFFFF"/>
              </a:solidFill>
              <a:latin typeface="Google Sans"/>
              <a:ea typeface="Google Sans"/>
              <a:cs typeface="Google Sans"/>
              <a:sym typeface="Google Sans"/>
            </a:endParaRPr>
          </a:p>
        </p:txBody>
      </p:sp>
      <p:sp>
        <p:nvSpPr>
          <p:cNvPr id="143" name="Google Shape;143;p22"/>
          <p:cNvSpPr txBox="1"/>
          <p:nvPr/>
        </p:nvSpPr>
        <p:spPr>
          <a:xfrm>
            <a:off x="235500" y="2020375"/>
            <a:ext cx="2808000" cy="2976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Facilitator :</a:t>
            </a:r>
            <a:r>
              <a:rPr lang="en" sz="1200">
                <a:solidFill>
                  <a:srgbClr val="595959"/>
                </a:solidFill>
                <a:latin typeface="Google Sans"/>
                <a:ea typeface="Google Sans"/>
                <a:cs typeface="Google Sans"/>
                <a:sym typeface="Google Sans"/>
              </a:rPr>
              <a:t> </a:t>
            </a:r>
            <a:r>
              <a:rPr lang="en" sz="1100">
                <a:solidFill>
                  <a:srgbClr val="595959"/>
                </a:solidFill>
                <a:latin typeface="Google Sans"/>
                <a:ea typeface="Google Sans"/>
                <a:cs typeface="Google Sans"/>
                <a:sym typeface="Google Sans"/>
              </a:rPr>
              <a:t>Someone who has delivered a design sprint/ design thinking workshop in past for a group of 25-30 people. Familiarity with ML use cases (in depth knowledge of ML/AI not required).</a:t>
            </a:r>
            <a:endParaRPr sz="11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lang="en" sz="1100">
                <a:solidFill>
                  <a:srgbClr val="595959"/>
                </a:solidFill>
                <a:latin typeface="Google Sans"/>
                <a:ea typeface="Google Sans"/>
                <a:cs typeface="Google Sans"/>
                <a:sym typeface="Google Sans"/>
              </a:rPr>
              <a:t>Example: GDE/ certified sprint master / UX expert</a:t>
            </a:r>
            <a:endParaRPr sz="11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Volunteers :</a:t>
            </a:r>
            <a:r>
              <a:rPr lang="en" sz="1200">
                <a:solidFill>
                  <a:srgbClr val="595959"/>
                </a:solidFill>
                <a:latin typeface="Google Sans"/>
                <a:ea typeface="Google Sans"/>
                <a:cs typeface="Google Sans"/>
                <a:sym typeface="Google Sans"/>
              </a:rPr>
              <a:t> Someone who is familiar with design thinking methodology and is keen to help teams understand the process. Eg. Community organizers. </a:t>
            </a:r>
            <a:endParaRPr sz="1200">
              <a:solidFill>
                <a:srgbClr val="595959"/>
              </a:solidFill>
              <a:latin typeface="Google Sans"/>
              <a:ea typeface="Google Sans"/>
              <a:cs typeface="Google Sans"/>
              <a:sym typeface="Google Sans"/>
            </a:endParaRPr>
          </a:p>
        </p:txBody>
      </p:sp>
      <p:sp>
        <p:nvSpPr>
          <p:cNvPr id="144" name="Google Shape;144;p22"/>
          <p:cNvSpPr txBox="1"/>
          <p:nvPr/>
        </p:nvSpPr>
        <p:spPr>
          <a:xfrm>
            <a:off x="235500" y="1734850"/>
            <a:ext cx="2808000" cy="326700"/>
          </a:xfrm>
          <a:prstGeom prst="rect">
            <a:avLst/>
          </a:prstGeom>
          <a:solidFill>
            <a:srgbClr val="6D9EE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1 main facilitator, 3 volunteers</a:t>
            </a:r>
            <a:endParaRPr sz="1200">
              <a:solidFill>
                <a:srgbClr val="FFFFFF"/>
              </a:solidFill>
              <a:latin typeface="Google Sans"/>
              <a:ea typeface="Google Sans"/>
              <a:cs typeface="Google Sans"/>
              <a:sym typeface="Google Sans"/>
            </a:endParaRPr>
          </a:p>
        </p:txBody>
      </p:sp>
      <p:sp>
        <p:nvSpPr>
          <p:cNvPr id="145" name="Google Shape;145;p22"/>
          <p:cNvSpPr txBox="1"/>
          <p:nvPr/>
        </p:nvSpPr>
        <p:spPr>
          <a:xfrm>
            <a:off x="3193025" y="1307100"/>
            <a:ext cx="2808000" cy="4764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Study &amp; Learn</a:t>
            </a:r>
            <a:endParaRPr sz="2400">
              <a:solidFill>
                <a:srgbClr val="FFFFFF"/>
              </a:solidFill>
              <a:latin typeface="Google Sans"/>
              <a:ea typeface="Google Sans"/>
              <a:cs typeface="Google Sans"/>
              <a:sym typeface="Google Sans"/>
            </a:endParaRPr>
          </a:p>
        </p:txBody>
      </p:sp>
      <p:sp>
        <p:nvSpPr>
          <p:cNvPr id="146" name="Google Shape;146;p22"/>
          <p:cNvSpPr txBox="1"/>
          <p:nvPr/>
        </p:nvSpPr>
        <p:spPr>
          <a:xfrm>
            <a:off x="3193025" y="2020375"/>
            <a:ext cx="2808000" cy="2976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Facilitator :</a:t>
            </a:r>
            <a:r>
              <a:rPr lang="en" sz="1200">
                <a:solidFill>
                  <a:srgbClr val="595959"/>
                </a:solidFill>
                <a:latin typeface="Google Sans"/>
                <a:ea typeface="Google Sans"/>
                <a:cs typeface="Google Sans"/>
                <a:sym typeface="Google Sans"/>
              </a:rPr>
              <a:t> </a:t>
            </a:r>
            <a:r>
              <a:rPr lang="en" sz="1100">
                <a:solidFill>
                  <a:srgbClr val="595959"/>
                </a:solidFill>
                <a:latin typeface="Google Sans"/>
                <a:ea typeface="Google Sans"/>
                <a:cs typeface="Google Sans"/>
                <a:sym typeface="Google Sans"/>
              </a:rPr>
              <a:t>Someone who has delivered training/sessions on ML &amp; GCP (knowledge of both theory &amp; application), Experienced with qwiklabs (completed quests), worked on a real life ML project.</a:t>
            </a:r>
            <a:endParaRPr sz="11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lang="en" sz="1100">
                <a:solidFill>
                  <a:srgbClr val="595959"/>
                </a:solidFill>
                <a:latin typeface="Google Sans"/>
                <a:ea typeface="Google Sans"/>
                <a:cs typeface="Google Sans"/>
                <a:sym typeface="Google Sans"/>
              </a:rPr>
              <a:t>Example: Cloud Study Jam (CSJ) facilitator / GDEs / Trainer</a:t>
            </a:r>
            <a:endParaRPr sz="11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Volunteers : </a:t>
            </a:r>
            <a:r>
              <a:rPr lang="en" sz="1200">
                <a:solidFill>
                  <a:srgbClr val="595959"/>
                </a:solidFill>
                <a:latin typeface="Google Sans"/>
                <a:ea typeface="Google Sans"/>
                <a:cs typeface="Google Sans"/>
                <a:sym typeface="Google Sans"/>
              </a:rPr>
              <a:t>Someone who is familiar with qwiklab platform and is keen to help teams with session related doubts/help when stuck. Eg. CSJ attendees who completed quests. </a:t>
            </a:r>
            <a:endParaRPr sz="1200">
              <a:solidFill>
                <a:srgbClr val="595959"/>
              </a:solidFill>
              <a:latin typeface="Google Sans"/>
              <a:ea typeface="Google Sans"/>
              <a:cs typeface="Google Sans"/>
              <a:sym typeface="Google Sans"/>
            </a:endParaRPr>
          </a:p>
        </p:txBody>
      </p:sp>
      <p:sp>
        <p:nvSpPr>
          <p:cNvPr id="147" name="Google Shape;147;p22"/>
          <p:cNvSpPr txBox="1"/>
          <p:nvPr/>
        </p:nvSpPr>
        <p:spPr>
          <a:xfrm>
            <a:off x="3193025" y="1734850"/>
            <a:ext cx="2808000" cy="326700"/>
          </a:xfrm>
          <a:prstGeom prst="rect">
            <a:avLst/>
          </a:prstGeom>
          <a:solidFill>
            <a:srgbClr val="6D9EE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1 main facilitator, 3 volunteers</a:t>
            </a:r>
            <a:endParaRPr sz="1200">
              <a:solidFill>
                <a:srgbClr val="FFFFFF"/>
              </a:solidFill>
              <a:latin typeface="Google Sans"/>
              <a:ea typeface="Google Sans"/>
              <a:cs typeface="Google Sans"/>
              <a:sym typeface="Google Sans"/>
            </a:endParaRPr>
          </a:p>
        </p:txBody>
      </p:sp>
      <p:sp>
        <p:nvSpPr>
          <p:cNvPr id="148" name="Google Shape;148;p22"/>
          <p:cNvSpPr txBox="1"/>
          <p:nvPr/>
        </p:nvSpPr>
        <p:spPr>
          <a:xfrm>
            <a:off x="6167325" y="1307100"/>
            <a:ext cx="2808000" cy="4764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t/>
            </a:r>
            <a:endParaRPr sz="24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2400">
                <a:solidFill>
                  <a:srgbClr val="FFFFFF"/>
                </a:solidFill>
                <a:latin typeface="Google Sans"/>
                <a:ea typeface="Google Sans"/>
                <a:cs typeface="Google Sans"/>
                <a:sym typeface="Google Sans"/>
              </a:rPr>
              <a:t>Build</a:t>
            </a:r>
            <a:endParaRPr sz="2400">
              <a:solidFill>
                <a:srgbClr val="FFFFFF"/>
              </a:solidFill>
              <a:latin typeface="Google Sans"/>
              <a:ea typeface="Google Sans"/>
              <a:cs typeface="Google Sans"/>
              <a:sym typeface="Google Sans"/>
            </a:endParaRPr>
          </a:p>
        </p:txBody>
      </p:sp>
      <p:sp>
        <p:nvSpPr>
          <p:cNvPr id="149" name="Google Shape;149;p22"/>
          <p:cNvSpPr txBox="1"/>
          <p:nvPr/>
        </p:nvSpPr>
        <p:spPr>
          <a:xfrm>
            <a:off x="6167325" y="2020375"/>
            <a:ext cx="2808000" cy="2976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Facilitator : </a:t>
            </a:r>
            <a:r>
              <a:rPr lang="en" sz="1100">
                <a:solidFill>
                  <a:srgbClr val="595959"/>
                </a:solidFill>
                <a:latin typeface="Google Sans"/>
                <a:ea typeface="Google Sans"/>
                <a:cs typeface="Google Sans"/>
                <a:sym typeface="Google Sans"/>
              </a:rPr>
              <a:t>Someone who has participated in any hackathon, has experience building ML models (using TF &amp; GCP), and has fair understanding of end to end ML project lifecycle. </a:t>
            </a:r>
            <a:endParaRPr sz="11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lang="en" sz="1100">
                <a:solidFill>
                  <a:srgbClr val="595959"/>
                </a:solidFill>
                <a:latin typeface="Google Sans"/>
                <a:ea typeface="Google Sans"/>
                <a:cs typeface="Google Sans"/>
                <a:sym typeface="Google Sans"/>
              </a:rPr>
              <a:t>Example: GDE / Organizer of ML/Cloud community</a:t>
            </a:r>
            <a:endParaRPr sz="11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Mentors :</a:t>
            </a:r>
            <a:r>
              <a:rPr lang="en" sz="1200">
                <a:solidFill>
                  <a:srgbClr val="595959"/>
                </a:solidFill>
                <a:latin typeface="Google Sans"/>
                <a:ea typeface="Google Sans"/>
                <a:cs typeface="Google Sans"/>
                <a:sym typeface="Google Sans"/>
              </a:rPr>
              <a:t> Experienced ML practitioners in industry who can mentor teams on building their ML models, familiar with TF &amp; GCP applications. </a:t>
            </a:r>
            <a:endParaRPr sz="1200">
              <a:solidFill>
                <a:srgbClr val="595959"/>
              </a:solidFill>
              <a:latin typeface="Google Sans"/>
              <a:ea typeface="Google Sans"/>
              <a:cs typeface="Google Sans"/>
              <a:sym typeface="Google Sans"/>
            </a:endParaRPr>
          </a:p>
        </p:txBody>
      </p:sp>
      <p:sp>
        <p:nvSpPr>
          <p:cNvPr id="150" name="Google Shape;150;p22"/>
          <p:cNvSpPr txBox="1"/>
          <p:nvPr/>
        </p:nvSpPr>
        <p:spPr>
          <a:xfrm>
            <a:off x="6167325" y="1734850"/>
            <a:ext cx="2808000" cy="326700"/>
          </a:xfrm>
          <a:prstGeom prst="rect">
            <a:avLst/>
          </a:prstGeom>
          <a:solidFill>
            <a:srgbClr val="6D9EE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1 main facilitator, 3 mentors</a:t>
            </a:r>
            <a:endParaRPr sz="1200">
              <a:solidFill>
                <a:srgbClr val="FFFFFF"/>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Attend the Train-The-Trainer session </a:t>
            </a:r>
            <a:endParaRPr>
              <a:latin typeface="Google Sans"/>
              <a:ea typeface="Google Sans"/>
              <a:cs typeface="Google Sans"/>
              <a:sym typeface="Google Sans"/>
            </a:endParaRPr>
          </a:p>
        </p:txBody>
      </p:sp>
      <p:sp>
        <p:nvSpPr>
          <p:cNvPr id="156" name="Google Shape;15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Train-The-Trainer hangouts will be hosted to give trainers &amp; organizers an overview of ML bootcamp content, curriculum, modules &amp; facilitation.</a:t>
            </a:r>
            <a:endParaRPr>
              <a:latin typeface="Google Sans"/>
              <a:ea typeface="Google Sans"/>
              <a:cs typeface="Google Sans"/>
              <a:sym typeface="Google Sans"/>
            </a:endParaRPr>
          </a:p>
          <a:p>
            <a:pPr indent="0" lvl="0" marL="0" rtl="0" algn="l">
              <a:spcBef>
                <a:spcPts val="1600"/>
              </a:spcBef>
              <a:spcAft>
                <a:spcPts val="0"/>
              </a:spcAft>
              <a:buNone/>
            </a:pPr>
            <a:r>
              <a:rPr lang="en">
                <a:latin typeface="Google Sans"/>
                <a:ea typeface="Google Sans"/>
                <a:cs typeface="Google Sans"/>
                <a:sym typeface="Google Sans"/>
              </a:rPr>
              <a:t>Upcoming hangouts: </a:t>
            </a:r>
            <a:endParaRPr>
              <a:latin typeface="Google Sans"/>
              <a:ea typeface="Google Sans"/>
              <a:cs typeface="Google Sans"/>
              <a:sym typeface="Google Sans"/>
            </a:endParaRPr>
          </a:p>
          <a:p>
            <a:pPr indent="-342900" lvl="0" marL="457200" rtl="0" algn="l">
              <a:spcBef>
                <a:spcPts val="1600"/>
              </a:spcBef>
              <a:spcAft>
                <a:spcPts val="0"/>
              </a:spcAft>
              <a:buSzPts val="1800"/>
              <a:buFont typeface="Google Sans"/>
              <a:buChar char="●"/>
            </a:pPr>
            <a:r>
              <a:rPr lang="en">
                <a:latin typeface="Google Sans"/>
                <a:ea typeface="Google Sans"/>
                <a:cs typeface="Google Sans"/>
                <a:sym typeface="Google Sans"/>
              </a:rPr>
              <a:t>Date 1, time</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Date 2, time</a:t>
            </a:r>
            <a:endParaRPr>
              <a:latin typeface="Google Sans"/>
              <a:ea typeface="Google Sans"/>
              <a:cs typeface="Google Sans"/>
              <a:sym typeface="Google Sans"/>
            </a:endParaRPr>
          </a:p>
          <a:p>
            <a:pPr indent="0" lvl="0" marL="0" rtl="0" algn="l">
              <a:spcBef>
                <a:spcPts val="1600"/>
              </a:spcBef>
              <a:spcAft>
                <a:spcPts val="1600"/>
              </a:spcAft>
              <a:buNone/>
            </a:pPr>
            <a:r>
              <a:rPr i="1" lang="en" sz="1100">
                <a:latin typeface="Google Sans"/>
                <a:ea typeface="Google Sans"/>
                <a:cs typeface="Google Sans"/>
                <a:sym typeface="Google Sans"/>
              </a:rPr>
              <a:t>If you’ve filled in </a:t>
            </a:r>
            <a:r>
              <a:rPr i="1" lang="en" sz="1100" u="sng">
                <a:solidFill>
                  <a:schemeClr val="hlink"/>
                </a:solidFill>
                <a:latin typeface="Google Sans"/>
                <a:ea typeface="Google Sans"/>
                <a:cs typeface="Google Sans"/>
                <a:sym typeface="Google Sans"/>
                <a:hlinkClick r:id="rId3"/>
              </a:rPr>
              <a:t>bootcamp registration form</a:t>
            </a:r>
            <a:r>
              <a:rPr i="1" lang="en" sz="1100">
                <a:latin typeface="Google Sans"/>
                <a:ea typeface="Google Sans"/>
                <a:cs typeface="Google Sans"/>
                <a:sym typeface="Google Sans"/>
              </a:rPr>
              <a:t>, we will extend an invite to you for this session - you can invite your trainers to join the same. The trainers can choose to attend any one of the two. </a:t>
            </a:r>
            <a:endParaRPr i="1" sz="11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Google Sans"/>
                <a:ea typeface="Google Sans"/>
                <a:cs typeface="Google Sans"/>
                <a:sym typeface="Google Sans"/>
              </a:rPr>
              <a:t>Create an event page</a:t>
            </a:r>
            <a:endParaRPr>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2" name="Google Shape;16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latin typeface="Google Sans"/>
                <a:ea typeface="Google Sans"/>
                <a:cs typeface="Google Sans"/>
                <a:sym typeface="Google Sans"/>
              </a:rPr>
              <a:t>We recommend using Meetup.com</a:t>
            </a:r>
            <a:endParaRPr>
              <a:solidFill>
                <a:srgbClr val="4285F4"/>
              </a:solidFill>
              <a:latin typeface="Google Sans"/>
              <a:ea typeface="Google Sans"/>
              <a:cs typeface="Google Sans"/>
              <a:sym typeface="Google Sans"/>
            </a:endParaRPr>
          </a:p>
          <a:p>
            <a:pPr indent="0" lvl="0" marL="0" rtl="0" algn="l">
              <a:spcBef>
                <a:spcPts val="1600"/>
              </a:spcBef>
              <a:spcAft>
                <a:spcPts val="0"/>
              </a:spcAft>
              <a:buNone/>
            </a:pPr>
            <a:r>
              <a:rPr lang="en">
                <a:latin typeface="Google Sans"/>
                <a:ea typeface="Google Sans"/>
                <a:cs typeface="Google Sans"/>
                <a:sym typeface="Google Sans"/>
              </a:rPr>
              <a:t>When entering your event details...</a:t>
            </a:r>
            <a:endParaRPr>
              <a:latin typeface="Google Sans"/>
              <a:ea typeface="Google Sans"/>
              <a:cs typeface="Google Sans"/>
              <a:sym typeface="Google Sans"/>
            </a:endParaRPr>
          </a:p>
          <a:p>
            <a:pPr indent="-342900" lvl="0" marL="457200" rtl="0" algn="l">
              <a:spcBef>
                <a:spcPts val="1600"/>
              </a:spcBef>
              <a:spcAft>
                <a:spcPts val="0"/>
              </a:spcAft>
              <a:buSzPts val="1800"/>
              <a:buFont typeface="Google Sans"/>
              <a:buChar char="●"/>
            </a:pPr>
            <a:r>
              <a:rPr lang="en">
                <a:latin typeface="Google Sans"/>
                <a:ea typeface="Google Sans"/>
                <a:cs typeface="Google Sans"/>
                <a:sym typeface="Google Sans"/>
              </a:rPr>
              <a:t>The event title must contain the words “ML Bootcamp”.</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Make separate events for each separate module. For example, “ML Bootcamp &lt;Design&gt;”, “ML Bootcamp &lt;Study&gt;” etc.</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Feel free to write your own event description or copy parts or all of the sample description on the next page.</a:t>
            </a:r>
            <a:endParaRPr>
              <a:latin typeface="Google Sans"/>
              <a:ea typeface="Google Sans"/>
              <a:cs typeface="Google Sans"/>
              <a:sym typeface="Google Sans"/>
            </a:endParaRPr>
          </a:p>
          <a:p>
            <a:pPr indent="0" lvl="0" marL="0" rtl="0" algn="l">
              <a:spcBef>
                <a:spcPts val="1600"/>
              </a:spcBef>
              <a:spcAft>
                <a:spcPts val="0"/>
              </a:spcAft>
              <a:buNone/>
            </a:pPr>
            <a:r>
              <a:t/>
            </a:r>
            <a:endParaRPr>
              <a:latin typeface="Google Sans"/>
              <a:ea typeface="Google Sans"/>
              <a:cs typeface="Google Sans"/>
              <a:sym typeface="Google Sans"/>
            </a:endParaRPr>
          </a:p>
          <a:p>
            <a:pPr indent="0" lvl="0" marL="0" rtl="0" algn="l">
              <a:spcBef>
                <a:spcPts val="1600"/>
              </a:spcBef>
              <a:spcAft>
                <a:spcPts val="1600"/>
              </a:spcAft>
              <a:buNone/>
            </a:pPr>
            <a:r>
              <a:t/>
            </a:r>
            <a:endParaRPr>
              <a:latin typeface="Google Sans"/>
              <a:ea typeface="Google Sans"/>
              <a:cs typeface="Google Sans"/>
              <a:sym typeface="Google Sans"/>
            </a:endParaRPr>
          </a:p>
        </p:txBody>
      </p:sp>
      <p:pic>
        <p:nvPicPr>
          <p:cNvPr id="163" name="Google Shape;163;p24"/>
          <p:cNvPicPr preferRelativeResize="0"/>
          <p:nvPr/>
        </p:nvPicPr>
        <p:blipFill rotWithShape="1">
          <a:blip r:embed="rId3">
            <a:alphaModFix/>
          </a:blip>
          <a:srcRect b="30731" l="0" r="0" t="30000"/>
          <a:stretch/>
        </p:blipFill>
        <p:spPr>
          <a:xfrm>
            <a:off x="6712300" y="1152475"/>
            <a:ext cx="1589601" cy="624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Example Description*</a:t>
            </a:r>
            <a:endParaRPr>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 name="Google Shape;169;p25"/>
          <p:cNvSpPr txBox="1"/>
          <p:nvPr>
            <p:ph idx="1" type="body"/>
          </p:nvPr>
        </p:nvSpPr>
        <p:spPr>
          <a:xfrm>
            <a:off x="311700" y="1152475"/>
            <a:ext cx="4422600" cy="3769200"/>
          </a:xfrm>
          <a:prstGeom prst="rect">
            <a:avLst/>
          </a:prstGeom>
          <a:solidFill>
            <a:srgbClr val="F1F3F4"/>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latin typeface="Google Sans"/>
                <a:ea typeface="Google Sans"/>
                <a:cs typeface="Google Sans"/>
                <a:sym typeface="Google Sans"/>
              </a:rPr>
              <a:t>We’re super excited to bring “Machine Learning Bootcamp” to our </a:t>
            </a:r>
            <a:r>
              <a:rPr i="1" lang="en" sz="1000">
                <a:solidFill>
                  <a:srgbClr val="CC0000"/>
                </a:solidFill>
                <a:latin typeface="Google Sans"/>
                <a:ea typeface="Google Sans"/>
                <a:cs typeface="Google Sans"/>
                <a:sym typeface="Google Sans"/>
              </a:rPr>
              <a:t>[Community Name]</a:t>
            </a:r>
            <a:r>
              <a:rPr lang="en" sz="1000">
                <a:latin typeface="Google Sans"/>
                <a:ea typeface="Google Sans"/>
                <a:cs typeface="Google Sans"/>
                <a:sym typeface="Google Sans"/>
              </a:rPr>
              <a:t>. This Bootcamp is a one stop solution to learn about Google’s latest ML offerings. The 4 module intensive bootcamp will include workshop, training, hands on sessions and a project.</a:t>
            </a:r>
            <a:endParaRPr sz="1000">
              <a:latin typeface="Google Sans"/>
              <a:ea typeface="Google Sans"/>
              <a:cs typeface="Google Sans"/>
              <a:sym typeface="Google Sans"/>
            </a:endParaRPr>
          </a:p>
          <a:p>
            <a:pPr indent="0" lvl="0" marL="0" rtl="0" algn="l">
              <a:lnSpc>
                <a:spcPct val="100000"/>
              </a:lnSpc>
              <a:spcBef>
                <a:spcPts val="1600"/>
              </a:spcBef>
              <a:spcAft>
                <a:spcPts val="0"/>
              </a:spcAft>
              <a:buNone/>
            </a:pPr>
            <a:r>
              <a:rPr lang="en" sz="1000">
                <a:latin typeface="Google Sans"/>
                <a:ea typeface="Google Sans"/>
                <a:cs typeface="Google Sans"/>
                <a:sym typeface="Google Sans"/>
              </a:rPr>
              <a:t>What is included:</a:t>
            </a:r>
            <a:endParaRPr sz="1000">
              <a:latin typeface="Google Sans"/>
              <a:ea typeface="Google Sans"/>
              <a:cs typeface="Google Sans"/>
              <a:sym typeface="Google Sans"/>
            </a:endParaRPr>
          </a:p>
          <a:p>
            <a:pPr indent="-292100" lvl="0" marL="457200" rtl="0" algn="l">
              <a:lnSpc>
                <a:spcPct val="100000"/>
              </a:lnSpc>
              <a:spcBef>
                <a:spcPts val="1600"/>
              </a:spcBef>
              <a:spcAft>
                <a:spcPts val="0"/>
              </a:spcAft>
              <a:buSzPts val="1000"/>
              <a:buFont typeface="Google Sans"/>
              <a:buChar char="●"/>
            </a:pPr>
            <a:r>
              <a:rPr lang="en" sz="1000">
                <a:latin typeface="Google Sans"/>
                <a:ea typeface="Google Sans"/>
                <a:cs typeface="Google Sans"/>
                <a:sym typeface="Google Sans"/>
              </a:rPr>
              <a:t>Design thinki</a:t>
            </a:r>
            <a:r>
              <a:rPr lang="en" sz="1000">
                <a:latin typeface="Google Sans"/>
                <a:ea typeface="Google Sans"/>
                <a:cs typeface="Google Sans"/>
                <a:sym typeface="Google Sans"/>
              </a:rPr>
              <a:t>n</a:t>
            </a:r>
            <a:r>
              <a:rPr lang="en" sz="1000">
                <a:latin typeface="Google Sans"/>
                <a:ea typeface="Google Sans"/>
                <a:cs typeface="Google Sans"/>
                <a:sym typeface="Google Sans"/>
              </a:rPr>
              <a:t>g workshop</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Walkthrough of ML fundamentals using GCP &amp; TensorFlow</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Guided codelabs on GCP ML products like Cloud ML, Auto ML Vision, BigQuery ML</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Hands on project experience (guided by ML mentors) to solve real life problems by applying ML in practice</a:t>
            </a:r>
            <a:endParaRPr sz="1000">
              <a:latin typeface="Google Sans"/>
              <a:ea typeface="Google Sans"/>
              <a:cs typeface="Google Sans"/>
              <a:sym typeface="Google Sans"/>
            </a:endParaRPr>
          </a:p>
          <a:p>
            <a:pPr indent="0" lvl="0" marL="0" rtl="0" algn="l">
              <a:lnSpc>
                <a:spcPct val="100000"/>
              </a:lnSpc>
              <a:spcBef>
                <a:spcPts val="1600"/>
              </a:spcBef>
              <a:spcAft>
                <a:spcPts val="0"/>
              </a:spcAft>
              <a:buNone/>
            </a:pPr>
            <a:r>
              <a:rPr lang="en" sz="1000">
                <a:latin typeface="Google Sans"/>
                <a:ea typeface="Google Sans"/>
                <a:cs typeface="Google Sans"/>
                <a:sym typeface="Google Sans"/>
              </a:rPr>
              <a:t>This bootcamp will be suitable for developers:</a:t>
            </a:r>
            <a:endParaRPr sz="1000">
              <a:latin typeface="Google Sans"/>
              <a:ea typeface="Google Sans"/>
              <a:cs typeface="Google Sans"/>
              <a:sym typeface="Google Sans"/>
            </a:endParaRPr>
          </a:p>
          <a:p>
            <a:pPr indent="-292100" lvl="0" marL="457200" rtl="0" algn="l">
              <a:lnSpc>
                <a:spcPct val="100000"/>
              </a:lnSpc>
              <a:spcBef>
                <a:spcPts val="1600"/>
              </a:spcBef>
              <a:spcAft>
                <a:spcPts val="0"/>
              </a:spcAft>
              <a:buSzPts val="1000"/>
              <a:buFont typeface="Google Sans"/>
              <a:buChar char="●"/>
            </a:pPr>
            <a:r>
              <a:rPr lang="en" sz="1000">
                <a:latin typeface="Google Sans"/>
                <a:ea typeface="Google Sans"/>
                <a:cs typeface="Google Sans"/>
                <a:sym typeface="Google Sans"/>
              </a:rPr>
              <a:t>Who are strong programmers</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Who are at least somewhat familiar with Python and Google Cloud Platform</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Who know at least a little about linear algebra and calculus.</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Who are interested to learn and apply ML in your day-to-day work and projects </a:t>
            </a:r>
            <a:endParaRPr sz="1000">
              <a:latin typeface="Google Sans"/>
              <a:ea typeface="Google Sans"/>
              <a:cs typeface="Google Sans"/>
              <a:sym typeface="Google Sans"/>
            </a:endParaRPr>
          </a:p>
          <a:p>
            <a:pPr indent="0" lvl="0" marL="0" rtl="0" algn="l">
              <a:lnSpc>
                <a:spcPct val="100000"/>
              </a:lnSpc>
              <a:spcBef>
                <a:spcPts val="1600"/>
              </a:spcBef>
              <a:spcAft>
                <a:spcPts val="1600"/>
              </a:spcAft>
              <a:buNone/>
            </a:pPr>
            <a:r>
              <a:t/>
            </a:r>
            <a:endParaRPr sz="1000">
              <a:latin typeface="Google Sans"/>
              <a:ea typeface="Google Sans"/>
              <a:cs typeface="Google Sans"/>
              <a:sym typeface="Google Sans"/>
            </a:endParaRPr>
          </a:p>
        </p:txBody>
      </p:sp>
      <p:sp>
        <p:nvSpPr>
          <p:cNvPr id="170" name="Google Shape;170;p25"/>
          <p:cNvSpPr txBox="1"/>
          <p:nvPr/>
        </p:nvSpPr>
        <p:spPr>
          <a:xfrm>
            <a:off x="4924775" y="1152475"/>
            <a:ext cx="4064100" cy="3734100"/>
          </a:xfrm>
          <a:prstGeom prst="rect">
            <a:avLst/>
          </a:prstGeom>
          <a:solidFill>
            <a:srgbClr val="F1F3F4"/>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2"/>
                </a:solidFill>
                <a:latin typeface="Google Sans"/>
                <a:ea typeface="Google Sans"/>
                <a:cs typeface="Google Sans"/>
                <a:sym typeface="Google Sans"/>
              </a:rPr>
              <a:t>This bootcamp is not recommended for:</a:t>
            </a:r>
            <a:endParaRPr sz="1000">
              <a:solidFill>
                <a:schemeClr val="dk2"/>
              </a:solidFill>
              <a:latin typeface="Google Sans"/>
              <a:ea typeface="Google Sans"/>
              <a:cs typeface="Google Sans"/>
              <a:sym typeface="Google Sans"/>
            </a:endParaRPr>
          </a:p>
          <a:p>
            <a:pPr indent="-292100" lvl="0" marL="457200" rtl="0" algn="l">
              <a:spcBef>
                <a:spcPts val="1600"/>
              </a:spcBef>
              <a:spcAft>
                <a:spcPts val="0"/>
              </a:spcAft>
              <a:buClr>
                <a:schemeClr val="dk2"/>
              </a:buClr>
              <a:buSzPts val="1000"/>
              <a:buFont typeface="Google Sans"/>
              <a:buChar char="●"/>
            </a:pPr>
            <a:r>
              <a:rPr lang="en" sz="1000">
                <a:solidFill>
                  <a:schemeClr val="dk2"/>
                </a:solidFill>
                <a:latin typeface="Google Sans"/>
                <a:ea typeface="Google Sans"/>
                <a:cs typeface="Google Sans"/>
                <a:sym typeface="Google Sans"/>
              </a:rPr>
              <a:t>Participants with extensive machine learning backgrounds.</a:t>
            </a:r>
            <a:endParaRPr sz="1000">
              <a:solidFill>
                <a:schemeClr val="dk2"/>
              </a:solidFill>
              <a:latin typeface="Google Sans"/>
              <a:ea typeface="Google Sans"/>
              <a:cs typeface="Google Sans"/>
              <a:sym typeface="Google Sans"/>
            </a:endParaRPr>
          </a:p>
          <a:p>
            <a:pPr indent="-292100" lvl="0" marL="457200" rtl="0" algn="l">
              <a:spcBef>
                <a:spcPts val="0"/>
              </a:spcBef>
              <a:spcAft>
                <a:spcPts val="0"/>
              </a:spcAft>
              <a:buClr>
                <a:schemeClr val="dk2"/>
              </a:buClr>
              <a:buSzPts val="1000"/>
              <a:buFont typeface="Google Sans"/>
              <a:buChar char="●"/>
            </a:pPr>
            <a:r>
              <a:rPr lang="en" sz="1000">
                <a:solidFill>
                  <a:schemeClr val="dk2"/>
                </a:solidFill>
                <a:latin typeface="Google Sans"/>
                <a:ea typeface="Google Sans"/>
                <a:cs typeface="Google Sans"/>
                <a:sym typeface="Google Sans"/>
              </a:rPr>
              <a:t>Participants looking to learn about the lower-level intricacies of raw TensorFlow. Although the course does contain some basic TensorFlow exercises, most of the exercises focus on high-level Tensor APIs.</a:t>
            </a:r>
            <a:endParaRPr sz="1000">
              <a:solidFill>
                <a:schemeClr val="dk2"/>
              </a:solidFill>
              <a:latin typeface="Google Sans"/>
              <a:ea typeface="Google Sans"/>
              <a:cs typeface="Google Sans"/>
              <a:sym typeface="Google Sans"/>
            </a:endParaRPr>
          </a:p>
          <a:p>
            <a:pPr indent="-292100" lvl="0" marL="457200" rtl="0" algn="l">
              <a:spcBef>
                <a:spcPts val="0"/>
              </a:spcBef>
              <a:spcAft>
                <a:spcPts val="0"/>
              </a:spcAft>
              <a:buClr>
                <a:schemeClr val="dk2"/>
              </a:buClr>
              <a:buSzPts val="1000"/>
              <a:buFont typeface="Google Sans"/>
              <a:buChar char="●"/>
            </a:pPr>
            <a:r>
              <a:rPr lang="en" sz="1000">
                <a:solidFill>
                  <a:schemeClr val="dk2"/>
                </a:solidFill>
                <a:latin typeface="Google Sans"/>
                <a:ea typeface="Google Sans"/>
                <a:cs typeface="Google Sans"/>
                <a:sym typeface="Google Sans"/>
              </a:rPr>
              <a:t>Participants seeking advanced topics in machine learning such as image convolutional models and recurrent/sequential models. </a:t>
            </a:r>
            <a:endParaRPr sz="1000">
              <a:solidFill>
                <a:schemeClr val="dk2"/>
              </a:solidFill>
              <a:latin typeface="Google Sans"/>
              <a:ea typeface="Google Sans"/>
              <a:cs typeface="Google Sans"/>
              <a:sym typeface="Google Sans"/>
            </a:endParaRPr>
          </a:p>
          <a:p>
            <a:pPr indent="0" lvl="0" marL="0" rtl="0" algn="l">
              <a:lnSpc>
                <a:spcPct val="120000"/>
              </a:lnSpc>
              <a:spcBef>
                <a:spcPts val="1600"/>
              </a:spcBef>
              <a:spcAft>
                <a:spcPts val="0"/>
              </a:spcAft>
              <a:buNone/>
            </a:pPr>
            <a:r>
              <a:rPr b="1" lang="en" sz="1000">
                <a:solidFill>
                  <a:srgbClr val="434343"/>
                </a:solidFill>
                <a:latin typeface="Google Sans"/>
                <a:ea typeface="Google Sans"/>
                <a:cs typeface="Google Sans"/>
                <a:sym typeface="Google Sans"/>
              </a:rPr>
              <a:t>When?</a:t>
            </a:r>
            <a:r>
              <a:rPr b="1" i="1" lang="en" sz="1000">
                <a:solidFill>
                  <a:srgbClr val="434343"/>
                </a:solidFill>
                <a:latin typeface="Google Sans"/>
                <a:ea typeface="Google Sans"/>
                <a:cs typeface="Google Sans"/>
                <a:sym typeface="Google Sans"/>
              </a:rPr>
              <a:t> </a:t>
            </a:r>
            <a:r>
              <a:rPr i="1" lang="en" sz="1000">
                <a:solidFill>
                  <a:srgbClr val="CC0000"/>
                </a:solidFill>
                <a:latin typeface="Google Sans"/>
                <a:ea typeface="Google Sans"/>
                <a:cs typeface="Google Sans"/>
                <a:sym typeface="Google Sans"/>
              </a:rPr>
              <a:t>[Insert time &amp; dates]</a:t>
            </a:r>
            <a:endParaRPr i="1" sz="1000">
              <a:solidFill>
                <a:srgbClr val="CC0000"/>
              </a:solidFill>
              <a:latin typeface="Google Sans"/>
              <a:ea typeface="Google Sans"/>
              <a:cs typeface="Google Sans"/>
              <a:sym typeface="Google Sans"/>
            </a:endParaRPr>
          </a:p>
          <a:p>
            <a:pPr indent="0" lvl="0" marL="0" rtl="0" algn="l">
              <a:lnSpc>
                <a:spcPct val="120000"/>
              </a:lnSpc>
              <a:spcBef>
                <a:spcPts val="1200"/>
              </a:spcBef>
              <a:spcAft>
                <a:spcPts val="0"/>
              </a:spcAft>
              <a:buNone/>
            </a:pPr>
            <a:r>
              <a:rPr b="1" lang="en" sz="1000">
                <a:solidFill>
                  <a:srgbClr val="434343"/>
                </a:solidFill>
                <a:latin typeface="Google Sans"/>
                <a:ea typeface="Google Sans"/>
                <a:cs typeface="Google Sans"/>
                <a:sym typeface="Google Sans"/>
              </a:rPr>
              <a:t>Where? </a:t>
            </a:r>
            <a:r>
              <a:rPr i="1" lang="en" sz="1000">
                <a:solidFill>
                  <a:srgbClr val="CC0000"/>
                </a:solidFill>
                <a:latin typeface="Google Sans"/>
                <a:ea typeface="Google Sans"/>
                <a:cs typeface="Google Sans"/>
                <a:sym typeface="Google Sans"/>
              </a:rPr>
              <a:t>[Insert place]</a:t>
            </a:r>
            <a:endParaRPr i="1" sz="1000">
              <a:solidFill>
                <a:srgbClr val="CC0000"/>
              </a:solidFill>
              <a:latin typeface="Google Sans"/>
              <a:ea typeface="Google Sans"/>
              <a:cs typeface="Google Sans"/>
              <a:sym typeface="Google Sans"/>
            </a:endParaRPr>
          </a:p>
          <a:p>
            <a:pPr indent="0" lvl="0" marL="0" rtl="0" algn="l">
              <a:lnSpc>
                <a:spcPct val="120000"/>
              </a:lnSpc>
              <a:spcBef>
                <a:spcPts val="1200"/>
              </a:spcBef>
              <a:spcAft>
                <a:spcPts val="0"/>
              </a:spcAft>
              <a:buNone/>
            </a:pPr>
            <a:r>
              <a:rPr lang="en" sz="1000">
                <a:solidFill>
                  <a:srgbClr val="434343"/>
                </a:solidFill>
                <a:latin typeface="Google Sans"/>
                <a:ea typeface="Google Sans"/>
                <a:cs typeface="Google Sans"/>
                <a:sym typeface="Google Sans"/>
              </a:rPr>
              <a:t>Interested candidates fill in this form </a:t>
            </a:r>
            <a:r>
              <a:rPr i="1" lang="en" sz="1000">
                <a:solidFill>
                  <a:srgbClr val="CC0000"/>
                </a:solidFill>
                <a:latin typeface="Google Sans"/>
                <a:ea typeface="Google Sans"/>
                <a:cs typeface="Google Sans"/>
                <a:sym typeface="Google Sans"/>
              </a:rPr>
              <a:t>[Insert form]</a:t>
            </a:r>
            <a:r>
              <a:rPr lang="en" sz="1000">
                <a:solidFill>
                  <a:srgbClr val="434343"/>
                </a:solidFill>
                <a:latin typeface="Google Sans"/>
                <a:ea typeface="Google Sans"/>
                <a:cs typeface="Google Sans"/>
                <a:sym typeface="Google Sans"/>
              </a:rPr>
              <a:t> and register for ML Bootcamp by </a:t>
            </a:r>
            <a:r>
              <a:rPr i="1" lang="en" sz="1000">
                <a:solidFill>
                  <a:srgbClr val="CC0000"/>
                </a:solidFill>
                <a:latin typeface="Google Sans"/>
                <a:ea typeface="Google Sans"/>
                <a:cs typeface="Google Sans"/>
                <a:sym typeface="Google Sans"/>
              </a:rPr>
              <a:t>[Deadline]</a:t>
            </a:r>
            <a:r>
              <a:rPr i="1" lang="en" sz="1000">
                <a:solidFill>
                  <a:srgbClr val="434343"/>
                </a:solidFill>
                <a:latin typeface="Google Sans"/>
                <a:ea typeface="Google Sans"/>
                <a:cs typeface="Google Sans"/>
                <a:sym typeface="Google Sans"/>
              </a:rPr>
              <a:t>.</a:t>
            </a:r>
            <a:r>
              <a:rPr lang="en" sz="1000">
                <a:solidFill>
                  <a:srgbClr val="434343"/>
                </a:solidFill>
                <a:latin typeface="Google Sans"/>
                <a:ea typeface="Google Sans"/>
                <a:cs typeface="Google Sans"/>
                <a:sym typeface="Google Sans"/>
              </a:rPr>
              <a:t> Upon confirmation of your seat, you would be notified latest by </a:t>
            </a:r>
            <a:r>
              <a:rPr i="1" lang="en" sz="1000">
                <a:solidFill>
                  <a:srgbClr val="CC0000"/>
                </a:solidFill>
                <a:latin typeface="Google Sans"/>
                <a:ea typeface="Google Sans"/>
                <a:cs typeface="Google Sans"/>
                <a:sym typeface="Google Sans"/>
              </a:rPr>
              <a:t>[Insert date]</a:t>
            </a:r>
            <a:r>
              <a:rPr i="1" lang="en" sz="1000">
                <a:solidFill>
                  <a:srgbClr val="434343"/>
                </a:solidFill>
                <a:latin typeface="Google Sans"/>
                <a:ea typeface="Google Sans"/>
                <a:cs typeface="Google Sans"/>
                <a:sym typeface="Google Sans"/>
              </a:rPr>
              <a:t> </a:t>
            </a:r>
            <a:r>
              <a:rPr lang="en" sz="1000">
                <a:solidFill>
                  <a:srgbClr val="434343"/>
                </a:solidFill>
                <a:latin typeface="Google Sans"/>
                <a:ea typeface="Google Sans"/>
                <a:cs typeface="Google Sans"/>
                <a:sym typeface="Google Sans"/>
              </a:rPr>
              <a:t>via email.</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a:p>
        </p:txBody>
      </p:sp>
      <p:sp>
        <p:nvSpPr>
          <p:cNvPr id="171" name="Google Shape;171;p25"/>
          <p:cNvSpPr txBox="1"/>
          <p:nvPr/>
        </p:nvSpPr>
        <p:spPr>
          <a:xfrm>
            <a:off x="5703300" y="4964800"/>
            <a:ext cx="3412800" cy="191400"/>
          </a:xfrm>
          <a:prstGeom prst="rect">
            <a:avLst/>
          </a:prstGeom>
          <a:noFill/>
          <a:ln>
            <a:noFill/>
          </a:ln>
        </p:spPr>
        <p:txBody>
          <a:bodyPr anchorCtr="0" anchor="t" bIns="0" lIns="0" spcFirstLastPara="1" rIns="228600" wrap="square" tIns="0">
            <a:noAutofit/>
          </a:bodyPr>
          <a:lstStyle/>
          <a:p>
            <a:pPr indent="0" lvl="0" marL="0" rtl="0" algn="r">
              <a:lnSpc>
                <a:spcPct val="115000"/>
              </a:lnSpc>
              <a:spcBef>
                <a:spcPts val="0"/>
              </a:spcBef>
              <a:spcAft>
                <a:spcPts val="0"/>
              </a:spcAft>
              <a:buNone/>
            </a:pPr>
            <a:r>
              <a:rPr lang="en" sz="700">
                <a:solidFill>
                  <a:srgbClr val="434343"/>
                </a:solidFill>
                <a:latin typeface="Roboto"/>
                <a:ea typeface="Roboto"/>
                <a:cs typeface="Roboto"/>
                <a:sym typeface="Roboto"/>
              </a:rPr>
              <a:t>* This is a sample description. Feel free to personalize to your community. </a:t>
            </a:r>
            <a:endParaRPr sz="700">
              <a:solidFill>
                <a:srgbClr val="43434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Promote your Bootcamp</a:t>
            </a:r>
            <a:endParaRPr>
              <a:latin typeface="Google Sans"/>
              <a:ea typeface="Google Sans"/>
              <a:cs typeface="Google Sans"/>
              <a:sym typeface="Google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Google Sans"/>
                <a:ea typeface="Google Sans"/>
                <a:cs typeface="Google Sans"/>
                <a:sym typeface="Google Sans"/>
              </a:rPr>
              <a:t>Social media posts coming soon...</a:t>
            </a:r>
            <a:endParaRPr>
              <a:solidFill>
                <a:srgbClr val="CC0000"/>
              </a:solidFill>
              <a:latin typeface="Google Sans"/>
              <a:ea typeface="Google Sans"/>
              <a:cs typeface="Google Sans"/>
              <a:sym typeface="Google Sans"/>
            </a:endParaRPr>
          </a:p>
          <a:p>
            <a:pPr indent="0" lvl="0" marL="0" rtl="0" algn="l">
              <a:spcBef>
                <a:spcPts val="1600"/>
              </a:spcBef>
              <a:spcAft>
                <a:spcPts val="0"/>
              </a:spcAft>
              <a:buNone/>
            </a:pPr>
            <a:r>
              <a:t/>
            </a:r>
            <a:endParaRPr>
              <a:latin typeface="Google Sans"/>
              <a:ea typeface="Google Sans"/>
              <a:cs typeface="Google Sans"/>
              <a:sym typeface="Google Sans"/>
            </a:endParaRPr>
          </a:p>
          <a:p>
            <a:pPr indent="0" lvl="0" marL="0" rtl="0" algn="l">
              <a:spcBef>
                <a:spcPts val="1600"/>
              </a:spcBef>
              <a:spcAft>
                <a:spcPts val="1600"/>
              </a:spcAft>
              <a:buNone/>
            </a:pPr>
            <a:r>
              <a:t/>
            </a:r>
            <a:endParaRPr>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Send confirmations and pre-event message*</a:t>
            </a:r>
            <a:endParaRPr>
              <a:latin typeface="Google Sans"/>
              <a:ea typeface="Google Sans"/>
              <a:cs typeface="Google Sans"/>
              <a:sym typeface="Google Sans"/>
            </a:endParaRPr>
          </a:p>
        </p:txBody>
      </p:sp>
      <p:sp>
        <p:nvSpPr>
          <p:cNvPr id="183" name="Google Shape;183;p27"/>
          <p:cNvSpPr txBox="1"/>
          <p:nvPr>
            <p:ph idx="1" type="body"/>
          </p:nvPr>
        </p:nvSpPr>
        <p:spPr>
          <a:xfrm>
            <a:off x="311700" y="1152475"/>
            <a:ext cx="3293700" cy="3720000"/>
          </a:xfrm>
          <a:prstGeom prst="rect">
            <a:avLst/>
          </a:prstGeom>
          <a:solidFill>
            <a:srgbClr val="F1F3F4"/>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4285F4"/>
                </a:solidFill>
                <a:latin typeface="Google Sans"/>
                <a:ea typeface="Google Sans"/>
                <a:cs typeface="Google Sans"/>
                <a:sym typeface="Google Sans"/>
              </a:rPr>
              <a:t>Confirmation Email template: </a:t>
            </a:r>
            <a:endParaRPr b="1" sz="1000">
              <a:solidFill>
                <a:srgbClr val="4285F4"/>
              </a:solidFill>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rPr lang="en" sz="1000">
                <a:latin typeface="Google Sans"/>
                <a:ea typeface="Google Sans"/>
                <a:cs typeface="Google Sans"/>
                <a:sym typeface="Google Sans"/>
              </a:rPr>
              <a:t>Confirmation for ML Bootcamp</a:t>
            </a:r>
            <a:endParaRPr sz="1000">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rPr lang="en" sz="1000">
                <a:latin typeface="Google Sans"/>
                <a:ea typeface="Google Sans"/>
                <a:cs typeface="Google Sans"/>
                <a:sym typeface="Google Sans"/>
              </a:rPr>
              <a:t>Hi </a:t>
            </a:r>
            <a:r>
              <a:rPr i="1" lang="en" sz="1000">
                <a:solidFill>
                  <a:srgbClr val="CC0000"/>
                </a:solidFill>
                <a:latin typeface="Google Sans"/>
                <a:ea typeface="Google Sans"/>
                <a:cs typeface="Google Sans"/>
                <a:sym typeface="Google Sans"/>
              </a:rPr>
              <a:t>[name],</a:t>
            </a:r>
            <a:endParaRPr i="1" sz="1000">
              <a:solidFill>
                <a:srgbClr val="CC0000"/>
              </a:solidFill>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rPr lang="en" sz="1000">
                <a:latin typeface="Google Sans"/>
                <a:ea typeface="Google Sans"/>
                <a:cs typeface="Google Sans"/>
                <a:sym typeface="Google Sans"/>
              </a:rPr>
              <a:t>This email confirms that you have successfully registered for the My Event!</a:t>
            </a:r>
            <a:endParaRPr sz="1000">
              <a:latin typeface="Google Sans"/>
              <a:ea typeface="Google Sans"/>
              <a:cs typeface="Google Sans"/>
              <a:sym typeface="Google Sans"/>
            </a:endParaRPr>
          </a:p>
          <a:p>
            <a:pPr indent="-292100" lvl="0" marL="457200" rtl="0" algn="l">
              <a:lnSpc>
                <a:spcPct val="100000"/>
              </a:lnSpc>
              <a:spcBef>
                <a:spcPts val="1600"/>
              </a:spcBef>
              <a:spcAft>
                <a:spcPts val="0"/>
              </a:spcAft>
              <a:buSzPts val="1000"/>
              <a:buFont typeface="Google Sans"/>
              <a:buChar char="●"/>
            </a:pPr>
            <a:r>
              <a:rPr lang="en" sz="1000">
                <a:latin typeface="Google Sans"/>
                <a:ea typeface="Google Sans"/>
                <a:cs typeface="Google Sans"/>
                <a:sym typeface="Google Sans"/>
              </a:rPr>
              <a:t>Module-1 Design</a:t>
            </a:r>
            <a:endParaRPr sz="1000">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Date &amp; time: </a:t>
            </a:r>
            <a:r>
              <a:rPr i="1" lang="en" sz="1000">
                <a:solidFill>
                  <a:srgbClr val="CC0000"/>
                </a:solidFill>
                <a:latin typeface="Google Sans"/>
                <a:ea typeface="Google Sans"/>
                <a:cs typeface="Google Sans"/>
                <a:sym typeface="Google Sans"/>
              </a:rPr>
              <a:t>[Insert details]</a:t>
            </a:r>
            <a:endParaRPr i="1" sz="1000">
              <a:solidFill>
                <a:srgbClr val="CC0000"/>
              </a:solidFill>
              <a:latin typeface="Google Sans"/>
              <a:ea typeface="Google Sans"/>
              <a:cs typeface="Google Sans"/>
              <a:sym typeface="Google Sans"/>
            </a:endParaRPr>
          </a:p>
          <a:p>
            <a:pPr indent="-292100" lvl="0" marL="457200" rtl="0" algn="l">
              <a:lnSpc>
                <a:spcPct val="100000"/>
              </a:lnSpc>
              <a:spcBef>
                <a:spcPts val="0"/>
              </a:spcBef>
              <a:spcAft>
                <a:spcPts val="0"/>
              </a:spcAft>
              <a:buSzPts val="1000"/>
              <a:buFont typeface="Google Sans"/>
              <a:buChar char="●"/>
            </a:pPr>
            <a:r>
              <a:rPr lang="en" sz="1000">
                <a:latin typeface="Google Sans"/>
                <a:ea typeface="Google Sans"/>
                <a:cs typeface="Google Sans"/>
                <a:sym typeface="Google Sans"/>
              </a:rPr>
              <a:t>Location: </a:t>
            </a:r>
            <a:r>
              <a:rPr i="1" lang="en" sz="1000">
                <a:solidFill>
                  <a:srgbClr val="CC0000"/>
                </a:solidFill>
                <a:latin typeface="Google Sans"/>
                <a:ea typeface="Google Sans"/>
                <a:cs typeface="Google Sans"/>
                <a:sym typeface="Google Sans"/>
              </a:rPr>
              <a:t>[Insert address]</a:t>
            </a:r>
            <a:endParaRPr i="1" sz="1000">
              <a:solidFill>
                <a:srgbClr val="CC0000"/>
              </a:solidFill>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rPr lang="en" sz="1000">
                <a:latin typeface="Google Sans"/>
                <a:ea typeface="Google Sans"/>
                <a:cs typeface="Google Sans"/>
                <a:sym typeface="Google Sans"/>
              </a:rPr>
              <a:t>Please bring your own laptop for the working sessions. Also, you can change or cancel your registration from the registration page. </a:t>
            </a:r>
            <a:endParaRPr sz="1000">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rPr lang="en" sz="1000">
                <a:latin typeface="Google Sans"/>
                <a:ea typeface="Google Sans"/>
                <a:cs typeface="Google Sans"/>
                <a:sym typeface="Google Sans"/>
              </a:rPr>
              <a:t>We look forward to seeing you there!</a:t>
            </a:r>
            <a:endParaRPr sz="1000">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rPr lang="en" sz="1000">
                <a:latin typeface="Google Sans"/>
                <a:ea typeface="Google Sans"/>
                <a:cs typeface="Google Sans"/>
                <a:sym typeface="Google Sans"/>
              </a:rPr>
              <a:t>Thanks!</a:t>
            </a:r>
            <a:endParaRPr sz="1000">
              <a:latin typeface="Google Sans"/>
              <a:ea typeface="Google Sans"/>
              <a:cs typeface="Google Sans"/>
              <a:sym typeface="Google Sans"/>
            </a:endParaRPr>
          </a:p>
          <a:p>
            <a:pPr indent="0" lvl="0" marL="0" rtl="0" algn="l">
              <a:lnSpc>
                <a:spcPct val="100000"/>
              </a:lnSpc>
              <a:spcBef>
                <a:spcPts val="1600"/>
              </a:spcBef>
              <a:spcAft>
                <a:spcPts val="0"/>
              </a:spcAft>
              <a:buClr>
                <a:schemeClr val="dk1"/>
              </a:buClr>
              <a:buSzPts val="1100"/>
              <a:buFont typeface="Arial"/>
              <a:buNone/>
            </a:pPr>
            <a:r>
              <a:t/>
            </a:r>
            <a:endParaRPr sz="1000">
              <a:latin typeface="Google Sans"/>
              <a:ea typeface="Google Sans"/>
              <a:cs typeface="Google Sans"/>
              <a:sym typeface="Google Sans"/>
            </a:endParaRPr>
          </a:p>
          <a:p>
            <a:pPr indent="0" lvl="0" marL="0" rtl="0" algn="l">
              <a:lnSpc>
                <a:spcPct val="100000"/>
              </a:lnSpc>
              <a:spcBef>
                <a:spcPts val="1600"/>
              </a:spcBef>
              <a:spcAft>
                <a:spcPts val="1600"/>
              </a:spcAft>
              <a:buNone/>
            </a:pPr>
            <a:r>
              <a:t/>
            </a:r>
            <a:endParaRPr sz="1000">
              <a:latin typeface="Google Sans"/>
              <a:ea typeface="Google Sans"/>
              <a:cs typeface="Google Sans"/>
              <a:sym typeface="Google Sans"/>
            </a:endParaRPr>
          </a:p>
        </p:txBody>
      </p:sp>
      <p:sp>
        <p:nvSpPr>
          <p:cNvPr id="184" name="Google Shape;184;p27"/>
          <p:cNvSpPr txBox="1"/>
          <p:nvPr>
            <p:ph idx="1" type="body"/>
          </p:nvPr>
        </p:nvSpPr>
        <p:spPr>
          <a:xfrm>
            <a:off x="3739450" y="1152475"/>
            <a:ext cx="5192700" cy="3746700"/>
          </a:xfrm>
          <a:prstGeom prst="rect">
            <a:avLst/>
          </a:prstGeom>
          <a:solidFill>
            <a:srgbClr val="F1F3F4"/>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Pre-event Email template</a:t>
            </a:r>
            <a:endParaRPr b="1" sz="1000">
              <a:solidFill>
                <a:srgbClr val="4285F4"/>
              </a:solidFill>
              <a:latin typeface="Google Sans"/>
              <a:ea typeface="Google Sans"/>
              <a:cs typeface="Google Sans"/>
              <a:sym typeface="Google Sans"/>
            </a:endParaRPr>
          </a:p>
          <a:p>
            <a:pPr indent="0" lvl="0" marL="0" rtl="0" algn="l">
              <a:spcBef>
                <a:spcPts val="1600"/>
              </a:spcBef>
              <a:spcAft>
                <a:spcPts val="0"/>
              </a:spcAft>
              <a:buClr>
                <a:schemeClr val="dk1"/>
              </a:buClr>
              <a:buSzPts val="1100"/>
              <a:buFont typeface="Arial"/>
              <a:buNone/>
            </a:pPr>
            <a:r>
              <a:rPr lang="en" sz="1000">
                <a:solidFill>
                  <a:srgbClr val="595959"/>
                </a:solidFill>
                <a:latin typeface="Google Sans"/>
                <a:ea typeface="Google Sans"/>
                <a:cs typeface="Google Sans"/>
                <a:sym typeface="Google Sans"/>
              </a:rPr>
              <a:t>Hi </a:t>
            </a:r>
            <a:r>
              <a:rPr i="1" lang="en" sz="1000">
                <a:solidFill>
                  <a:srgbClr val="CC0000"/>
                </a:solidFill>
                <a:latin typeface="Google Sans"/>
                <a:ea typeface="Google Sans"/>
                <a:cs typeface="Google Sans"/>
                <a:sym typeface="Google Sans"/>
              </a:rPr>
              <a:t>[name],</a:t>
            </a:r>
            <a:r>
              <a:rPr lang="en" sz="1000">
                <a:solidFill>
                  <a:srgbClr val="595959"/>
                </a:solidFill>
                <a:latin typeface="Google Sans"/>
                <a:ea typeface="Google Sans"/>
                <a:cs typeface="Google Sans"/>
                <a:sym typeface="Google Sans"/>
              </a:rPr>
              <a:t> </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595959"/>
                </a:solidFill>
                <a:latin typeface="Google Sans"/>
                <a:ea typeface="Google Sans"/>
                <a:cs typeface="Google Sans"/>
                <a:sym typeface="Google Sans"/>
              </a:rPr>
              <a:t>We’re looking forward to seeing you at ML Bootcamp tomorrow! </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1000">
                <a:solidFill>
                  <a:srgbClr val="595959"/>
                </a:solidFill>
                <a:latin typeface="Google Sans"/>
                <a:ea typeface="Google Sans"/>
                <a:cs typeface="Google Sans"/>
                <a:sym typeface="Google Sans"/>
              </a:rPr>
              <a:t>Pre-work for the bootcamp:</a:t>
            </a:r>
            <a:endParaRPr b="1" sz="1000">
              <a:solidFill>
                <a:srgbClr val="595959"/>
              </a:solidFill>
              <a:latin typeface="Google Sans"/>
              <a:ea typeface="Google Sans"/>
              <a:cs typeface="Google Sans"/>
              <a:sym typeface="Google Sans"/>
            </a:endParaRPr>
          </a:p>
          <a:p>
            <a:pPr indent="0" lvl="0" marL="0" rtl="0" algn="l">
              <a:spcBef>
                <a:spcPts val="0"/>
              </a:spcBef>
              <a:spcAft>
                <a:spcPts val="0"/>
              </a:spcAft>
              <a:buNone/>
            </a:pPr>
            <a:r>
              <a:rPr lang="en" sz="1000">
                <a:solidFill>
                  <a:srgbClr val="595959"/>
                </a:solidFill>
                <a:latin typeface="Google Sans"/>
                <a:ea typeface="Google Sans"/>
                <a:cs typeface="Google Sans"/>
                <a:sym typeface="Google Sans"/>
              </a:rPr>
              <a:t>If you have some extra time, we encourage you to go through the following, to prepare yourselves better for the bootcamp </a:t>
            </a:r>
            <a:r>
              <a:rPr i="1" lang="en" sz="1000">
                <a:solidFill>
                  <a:srgbClr val="CC0000"/>
                </a:solidFill>
                <a:latin typeface="Google Sans"/>
                <a:ea typeface="Google Sans"/>
                <a:cs typeface="Google Sans"/>
                <a:sym typeface="Google Sans"/>
              </a:rPr>
              <a:t>[insert pre-work]</a:t>
            </a:r>
            <a:endParaRPr i="1" sz="1000">
              <a:solidFill>
                <a:srgbClr val="CC0000"/>
              </a:solidFill>
              <a:latin typeface="Google Sans"/>
              <a:ea typeface="Google Sans"/>
              <a:cs typeface="Google Sans"/>
              <a:sym typeface="Google Sans"/>
            </a:endParaRPr>
          </a:p>
          <a:p>
            <a:pPr indent="0" lvl="0" marL="0" rtl="0" algn="l">
              <a:spcBef>
                <a:spcPts val="0"/>
              </a:spcBef>
              <a:spcAft>
                <a:spcPts val="0"/>
              </a:spcAft>
              <a:buNone/>
            </a:pPr>
            <a:r>
              <a:rPr b="1" lang="en" sz="1000">
                <a:solidFill>
                  <a:srgbClr val="595959"/>
                </a:solidFill>
                <a:latin typeface="Google Sans"/>
                <a:ea typeface="Google Sans"/>
                <a:cs typeface="Google Sans"/>
                <a:sym typeface="Google Sans"/>
              </a:rPr>
              <a:t>Final checklist for the bootcamp:</a:t>
            </a:r>
            <a:endParaRPr b="1" sz="1000">
              <a:solidFill>
                <a:srgbClr val="595959"/>
              </a:solidFill>
              <a:latin typeface="Google Sans"/>
              <a:ea typeface="Google Sans"/>
              <a:cs typeface="Google Sans"/>
              <a:sym typeface="Google Sans"/>
            </a:endParaRPr>
          </a:p>
          <a:p>
            <a:pPr indent="-292100" lvl="0" marL="457200" rtl="0" algn="l">
              <a:spcBef>
                <a:spcPts val="0"/>
              </a:spcBef>
              <a:spcAft>
                <a:spcPts val="0"/>
              </a:spcAft>
              <a:buClr>
                <a:srgbClr val="595959"/>
              </a:buClr>
              <a:buSzPts val="1000"/>
              <a:buFont typeface="Google Sans"/>
              <a:buChar char="●"/>
            </a:pPr>
            <a:r>
              <a:rPr lang="en" sz="1000">
                <a:solidFill>
                  <a:srgbClr val="595959"/>
                </a:solidFill>
                <a:latin typeface="Google Sans"/>
                <a:ea typeface="Google Sans"/>
                <a:cs typeface="Google Sans"/>
                <a:sym typeface="Google Sans"/>
              </a:rPr>
              <a:t>You can come to </a:t>
            </a:r>
            <a:r>
              <a:rPr lang="en" sz="1000">
                <a:solidFill>
                  <a:srgbClr val="CC0000"/>
                </a:solidFill>
                <a:latin typeface="Google Sans"/>
                <a:ea typeface="Google Sans"/>
                <a:cs typeface="Google Sans"/>
                <a:sym typeface="Google Sans"/>
              </a:rPr>
              <a:t>[directions to venue]</a:t>
            </a:r>
            <a:endParaRPr sz="1000">
              <a:solidFill>
                <a:srgbClr val="CC0000"/>
              </a:solidFill>
              <a:latin typeface="Google Sans"/>
              <a:ea typeface="Google Sans"/>
              <a:cs typeface="Google Sans"/>
              <a:sym typeface="Google Sans"/>
            </a:endParaRPr>
          </a:p>
          <a:p>
            <a:pPr indent="-292100" lvl="0" marL="457200" rtl="0" algn="l">
              <a:spcBef>
                <a:spcPts val="0"/>
              </a:spcBef>
              <a:spcAft>
                <a:spcPts val="0"/>
              </a:spcAft>
              <a:buClr>
                <a:srgbClr val="595959"/>
              </a:buClr>
              <a:buSzPts val="1000"/>
              <a:buFont typeface="Google Sans"/>
              <a:buChar char="●"/>
            </a:pPr>
            <a:r>
              <a:rPr lang="en" sz="1000">
                <a:solidFill>
                  <a:srgbClr val="595959"/>
                </a:solidFill>
                <a:latin typeface="Google Sans"/>
                <a:ea typeface="Google Sans"/>
                <a:cs typeface="Google Sans"/>
                <a:sym typeface="Google Sans"/>
              </a:rPr>
              <a:t>Plan to arrive by </a:t>
            </a:r>
            <a:r>
              <a:rPr lang="en" sz="1000">
                <a:solidFill>
                  <a:srgbClr val="CC0000"/>
                </a:solidFill>
                <a:latin typeface="Google Sans"/>
                <a:ea typeface="Google Sans"/>
                <a:cs typeface="Google Sans"/>
                <a:sym typeface="Google Sans"/>
              </a:rPr>
              <a:t>9:30am</a:t>
            </a:r>
            <a:r>
              <a:rPr lang="en" sz="1000">
                <a:solidFill>
                  <a:srgbClr val="595959"/>
                </a:solidFill>
                <a:latin typeface="Google Sans"/>
                <a:ea typeface="Google Sans"/>
                <a:cs typeface="Google Sans"/>
                <a:sym typeface="Google Sans"/>
              </a:rPr>
              <a:t>. The session will start sharp at </a:t>
            </a:r>
            <a:r>
              <a:rPr lang="en" sz="1000">
                <a:solidFill>
                  <a:srgbClr val="CC0000"/>
                </a:solidFill>
                <a:latin typeface="Google Sans"/>
                <a:ea typeface="Google Sans"/>
                <a:cs typeface="Google Sans"/>
                <a:sym typeface="Google Sans"/>
              </a:rPr>
              <a:t>10am. </a:t>
            </a:r>
            <a:endParaRPr sz="1000">
              <a:solidFill>
                <a:srgbClr val="CC0000"/>
              </a:solidFill>
              <a:latin typeface="Google Sans"/>
              <a:ea typeface="Google Sans"/>
              <a:cs typeface="Google Sans"/>
              <a:sym typeface="Google Sans"/>
            </a:endParaRPr>
          </a:p>
          <a:p>
            <a:pPr indent="-292100" lvl="0" marL="457200" rtl="0" algn="l">
              <a:spcBef>
                <a:spcPts val="0"/>
              </a:spcBef>
              <a:spcAft>
                <a:spcPts val="0"/>
              </a:spcAft>
              <a:buClr>
                <a:srgbClr val="595959"/>
              </a:buClr>
              <a:buSzPts val="1000"/>
              <a:buFont typeface="Google Sans"/>
              <a:buChar char="●"/>
            </a:pPr>
            <a:r>
              <a:rPr lang="en" sz="1000">
                <a:solidFill>
                  <a:srgbClr val="595959"/>
                </a:solidFill>
                <a:latin typeface="Google Sans"/>
                <a:ea typeface="Google Sans"/>
                <a:cs typeface="Google Sans"/>
                <a:sym typeface="Google Sans"/>
              </a:rPr>
              <a:t>We’d need you to bring</a:t>
            </a:r>
            <a:endParaRPr sz="1000">
              <a:solidFill>
                <a:srgbClr val="595959"/>
              </a:solidFill>
              <a:latin typeface="Google Sans"/>
              <a:ea typeface="Google Sans"/>
              <a:cs typeface="Google Sans"/>
              <a:sym typeface="Google Sans"/>
            </a:endParaRPr>
          </a:p>
          <a:p>
            <a:pPr indent="-292100" lvl="1" marL="914400" rtl="0" algn="l">
              <a:spcBef>
                <a:spcPts val="0"/>
              </a:spcBef>
              <a:spcAft>
                <a:spcPts val="0"/>
              </a:spcAft>
              <a:buClr>
                <a:srgbClr val="595959"/>
              </a:buClr>
              <a:buSzPts val="1000"/>
              <a:buFont typeface="Google Sans"/>
              <a:buChar char="○"/>
            </a:pPr>
            <a:r>
              <a:rPr lang="en" sz="1000">
                <a:solidFill>
                  <a:srgbClr val="595959"/>
                </a:solidFill>
                <a:latin typeface="Google Sans"/>
                <a:ea typeface="Google Sans"/>
                <a:cs typeface="Google Sans"/>
                <a:sym typeface="Google Sans"/>
              </a:rPr>
              <a:t>Your laptop and charger</a:t>
            </a:r>
            <a:endParaRPr sz="1000">
              <a:solidFill>
                <a:srgbClr val="595959"/>
              </a:solidFill>
              <a:latin typeface="Google Sans"/>
              <a:ea typeface="Google Sans"/>
              <a:cs typeface="Google Sans"/>
              <a:sym typeface="Google Sans"/>
            </a:endParaRPr>
          </a:p>
          <a:p>
            <a:pPr indent="-292100" lvl="1" marL="914400" rtl="0" algn="l">
              <a:spcBef>
                <a:spcPts val="0"/>
              </a:spcBef>
              <a:spcAft>
                <a:spcPts val="0"/>
              </a:spcAft>
              <a:buClr>
                <a:srgbClr val="595959"/>
              </a:buClr>
              <a:buSzPts val="1000"/>
              <a:buFont typeface="Google Sans"/>
              <a:buChar char="○"/>
            </a:pPr>
            <a:r>
              <a:rPr lang="en" sz="1000">
                <a:solidFill>
                  <a:srgbClr val="595959"/>
                </a:solidFill>
                <a:latin typeface="Google Sans"/>
                <a:ea typeface="Google Sans"/>
                <a:cs typeface="Google Sans"/>
                <a:sym typeface="Google Sans"/>
              </a:rPr>
              <a:t>Pen &amp; paper (or any other preferable option if  you plan to take notes) </a:t>
            </a:r>
            <a:endParaRPr sz="1000">
              <a:solidFill>
                <a:srgbClr val="595959"/>
              </a:solidFill>
              <a:latin typeface="Google Sans"/>
              <a:ea typeface="Google Sans"/>
              <a:cs typeface="Google Sans"/>
              <a:sym typeface="Google Sans"/>
            </a:endParaRPr>
          </a:p>
          <a:p>
            <a:pPr indent="-292100" lvl="1" marL="914400" rtl="0" algn="l">
              <a:spcBef>
                <a:spcPts val="0"/>
              </a:spcBef>
              <a:spcAft>
                <a:spcPts val="0"/>
              </a:spcAft>
              <a:buClr>
                <a:srgbClr val="595959"/>
              </a:buClr>
              <a:buSzPts val="1000"/>
              <a:buFont typeface="Google Sans"/>
              <a:buChar char="○"/>
            </a:pPr>
            <a:r>
              <a:rPr lang="en" sz="1000">
                <a:solidFill>
                  <a:srgbClr val="595959"/>
                </a:solidFill>
                <a:latin typeface="Google Sans"/>
                <a:ea typeface="Google Sans"/>
                <a:cs typeface="Google Sans"/>
                <a:sym typeface="Google Sans"/>
              </a:rPr>
              <a:t>A can-do attitude!</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595959"/>
                </a:solidFill>
                <a:latin typeface="Google Sans"/>
                <a:ea typeface="Google Sans"/>
                <a:cs typeface="Google Sans"/>
                <a:sym typeface="Google Sans"/>
              </a:rPr>
              <a:t>For any unavoidable reasons, if you’re not able to make it to the bootcamp, please let us know by replying to this email so that we can open up slots for people in waitlist. </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1000">
                <a:solidFill>
                  <a:srgbClr val="595959"/>
                </a:solidFill>
                <a:latin typeface="Google Sans"/>
                <a:ea typeface="Google Sans"/>
                <a:cs typeface="Google Sans"/>
                <a:sym typeface="Google Sans"/>
              </a:rPr>
              <a:t> Thanks!</a:t>
            </a:r>
            <a:endParaRPr sz="1000">
              <a:solidFill>
                <a:srgbClr val="595959"/>
              </a:solidFill>
              <a:latin typeface="Google Sans"/>
              <a:ea typeface="Google Sans"/>
              <a:cs typeface="Google Sans"/>
              <a:sym typeface="Google Sans"/>
            </a:endParaRPr>
          </a:p>
        </p:txBody>
      </p:sp>
      <p:sp>
        <p:nvSpPr>
          <p:cNvPr id="185" name="Google Shape;185;p27"/>
          <p:cNvSpPr txBox="1"/>
          <p:nvPr/>
        </p:nvSpPr>
        <p:spPr>
          <a:xfrm>
            <a:off x="5703300" y="4964800"/>
            <a:ext cx="3412800" cy="191400"/>
          </a:xfrm>
          <a:prstGeom prst="rect">
            <a:avLst/>
          </a:prstGeom>
          <a:noFill/>
          <a:ln>
            <a:noFill/>
          </a:ln>
        </p:spPr>
        <p:txBody>
          <a:bodyPr anchorCtr="0" anchor="t" bIns="0" lIns="0" spcFirstLastPara="1" rIns="228600" wrap="square" tIns="0">
            <a:noAutofit/>
          </a:bodyPr>
          <a:lstStyle/>
          <a:p>
            <a:pPr indent="0" lvl="0" marL="0" rtl="0" algn="r">
              <a:lnSpc>
                <a:spcPct val="115000"/>
              </a:lnSpc>
              <a:spcBef>
                <a:spcPts val="0"/>
              </a:spcBef>
              <a:spcAft>
                <a:spcPts val="0"/>
              </a:spcAft>
              <a:buNone/>
            </a:pPr>
            <a:r>
              <a:rPr lang="en" sz="700">
                <a:solidFill>
                  <a:srgbClr val="434343"/>
                </a:solidFill>
                <a:latin typeface="Roboto"/>
                <a:ea typeface="Roboto"/>
                <a:cs typeface="Roboto"/>
                <a:sym typeface="Roboto"/>
              </a:rPr>
              <a:t>* This is a sample description. Feel free to personalize to your community. </a:t>
            </a:r>
            <a:endParaRPr sz="700">
              <a:solidFill>
                <a:srgbClr val="43434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Run the in-person bootcamp (4 modules)</a:t>
            </a:r>
            <a:endParaRPr>
              <a:latin typeface="Google Sans"/>
              <a:ea typeface="Google Sans"/>
              <a:cs typeface="Google Sans"/>
              <a:sym typeface="Google Sans"/>
            </a:endParaRPr>
          </a:p>
        </p:txBody>
      </p:sp>
      <p:sp>
        <p:nvSpPr>
          <p:cNvPr id="191" name="Google Shape;191;p28"/>
          <p:cNvSpPr txBox="1"/>
          <p:nvPr/>
        </p:nvSpPr>
        <p:spPr>
          <a:xfrm>
            <a:off x="501825" y="1725727"/>
            <a:ext cx="1467600" cy="1620300"/>
          </a:xfrm>
          <a:prstGeom prst="rect">
            <a:avLst/>
          </a:prstGeom>
          <a:noFill/>
          <a:ln>
            <a:noFill/>
          </a:ln>
        </p:spPr>
        <p:txBody>
          <a:bodyPr anchorCtr="0" anchor="t" bIns="91425" lIns="91425" spcFirstLastPara="1" rIns="0" wrap="square" tIns="91425">
            <a:noAutofit/>
          </a:bodyPr>
          <a:lstStyle/>
          <a:p>
            <a:pPr indent="0" lvl="0" marL="0" rtl="0" algn="l">
              <a:lnSpc>
                <a:spcPct val="113000"/>
              </a:lnSpc>
              <a:spcBef>
                <a:spcPts val="0"/>
              </a:spcBef>
              <a:spcAft>
                <a:spcPts val="0"/>
              </a:spcAft>
              <a:buNone/>
            </a:pPr>
            <a:r>
              <a:rPr b="1" lang="en" sz="1200">
                <a:solidFill>
                  <a:srgbClr val="4285F4"/>
                </a:solidFill>
                <a:latin typeface="Google Sans"/>
                <a:ea typeface="Google Sans"/>
                <a:cs typeface="Google Sans"/>
                <a:sym typeface="Google Sans"/>
              </a:rPr>
              <a:t>1. Setup</a:t>
            </a:r>
            <a:endParaRPr b="1" sz="1100">
              <a:solidFill>
                <a:srgbClr val="3C40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3C4043"/>
                </a:solidFill>
                <a:latin typeface="Roboto"/>
                <a:ea typeface="Roboto"/>
                <a:cs typeface="Roboto"/>
                <a:sym typeface="Roboto"/>
              </a:rPr>
              <a:t>Help attendees set up necessary environments, tools &amp; networks for the respective module.</a:t>
            </a:r>
            <a:endParaRPr sz="1000">
              <a:solidFill>
                <a:srgbClr val="3C4043"/>
              </a:solidFill>
              <a:latin typeface="Roboto"/>
              <a:ea typeface="Roboto"/>
              <a:cs typeface="Roboto"/>
              <a:sym typeface="Roboto"/>
            </a:endParaRPr>
          </a:p>
        </p:txBody>
      </p:sp>
      <p:sp>
        <p:nvSpPr>
          <p:cNvPr id="192" name="Google Shape;192;p28"/>
          <p:cNvSpPr txBox="1"/>
          <p:nvPr/>
        </p:nvSpPr>
        <p:spPr>
          <a:xfrm>
            <a:off x="1998550" y="1725725"/>
            <a:ext cx="1524000" cy="1874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200">
                <a:solidFill>
                  <a:srgbClr val="4285F4"/>
                </a:solidFill>
                <a:latin typeface="Google Sans"/>
                <a:ea typeface="Google Sans"/>
                <a:cs typeface="Google Sans"/>
                <a:sym typeface="Google Sans"/>
              </a:rPr>
              <a:t>2. Agenda</a:t>
            </a:r>
            <a:endParaRPr sz="1100">
              <a:solidFill>
                <a:srgbClr val="3C4043"/>
              </a:solidFill>
              <a:latin typeface="Roboto"/>
              <a:ea typeface="Roboto"/>
              <a:cs typeface="Roboto"/>
              <a:sym typeface="Roboto"/>
            </a:endParaRPr>
          </a:p>
          <a:p>
            <a:pPr indent="0" lvl="0" marL="0" rtl="0" algn="l">
              <a:lnSpc>
                <a:spcPct val="115000"/>
              </a:lnSpc>
              <a:spcBef>
                <a:spcPts val="1000"/>
              </a:spcBef>
              <a:spcAft>
                <a:spcPts val="1000"/>
              </a:spcAft>
              <a:buNone/>
            </a:pPr>
            <a:r>
              <a:rPr lang="en" sz="1000">
                <a:solidFill>
                  <a:srgbClr val="3C4043"/>
                </a:solidFill>
                <a:latin typeface="Roboto"/>
                <a:ea typeface="Roboto"/>
                <a:cs typeface="Roboto"/>
                <a:sym typeface="Roboto"/>
              </a:rPr>
              <a:t>Share the detailed agenda of the day and set expectations what would attendees learn at the end of the session.</a:t>
            </a:r>
            <a:endParaRPr sz="1000">
              <a:solidFill>
                <a:srgbClr val="3C4043"/>
              </a:solidFill>
              <a:latin typeface="Roboto"/>
              <a:ea typeface="Roboto"/>
              <a:cs typeface="Roboto"/>
              <a:sym typeface="Roboto"/>
            </a:endParaRPr>
          </a:p>
        </p:txBody>
      </p:sp>
      <p:sp>
        <p:nvSpPr>
          <p:cNvPr id="193" name="Google Shape;193;p28"/>
          <p:cNvSpPr txBox="1"/>
          <p:nvPr/>
        </p:nvSpPr>
        <p:spPr>
          <a:xfrm>
            <a:off x="5156075" y="1725725"/>
            <a:ext cx="1586400" cy="16203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sz="1200">
                <a:solidFill>
                  <a:srgbClr val="4285F4"/>
                </a:solidFill>
                <a:latin typeface="Google Sans"/>
                <a:ea typeface="Google Sans"/>
                <a:cs typeface="Google Sans"/>
                <a:sym typeface="Google Sans"/>
              </a:rPr>
              <a:t>4. Feedback</a:t>
            </a:r>
            <a:endParaRPr b="1" sz="1100">
              <a:solidFill>
                <a:srgbClr val="3C40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3C4043"/>
                </a:solidFill>
                <a:latin typeface="Roboto"/>
                <a:ea typeface="Roboto"/>
                <a:cs typeface="Roboto"/>
                <a:sym typeface="Roboto"/>
              </a:rPr>
              <a:t>Gather feedback after the end of each module (verbal or through form)</a:t>
            </a:r>
            <a:endParaRPr sz="1000">
              <a:solidFill>
                <a:srgbClr val="3C4043"/>
              </a:solidFill>
              <a:latin typeface="Roboto"/>
              <a:ea typeface="Roboto"/>
              <a:cs typeface="Roboto"/>
              <a:sym typeface="Roboto"/>
            </a:endParaRPr>
          </a:p>
        </p:txBody>
      </p:sp>
      <p:sp>
        <p:nvSpPr>
          <p:cNvPr id="194" name="Google Shape;194;p28"/>
          <p:cNvSpPr txBox="1"/>
          <p:nvPr/>
        </p:nvSpPr>
        <p:spPr>
          <a:xfrm>
            <a:off x="3664126" y="1725727"/>
            <a:ext cx="1415700" cy="16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285F4"/>
                </a:solidFill>
                <a:latin typeface="Google Sans"/>
                <a:ea typeface="Google Sans"/>
                <a:cs typeface="Google Sans"/>
                <a:sym typeface="Google Sans"/>
              </a:rPr>
              <a:t>3. Module</a:t>
            </a:r>
            <a:endParaRPr b="1" sz="1100">
              <a:solidFill>
                <a:srgbClr val="3C40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3C4043"/>
                </a:solidFill>
                <a:latin typeface="Roboto"/>
                <a:ea typeface="Roboto"/>
                <a:cs typeface="Roboto"/>
                <a:sym typeface="Roboto"/>
              </a:rPr>
              <a:t>Run in person labs/ workshop/ hackathon as per the module content. </a:t>
            </a:r>
            <a:endParaRPr sz="100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3C4043"/>
              </a:solidFill>
              <a:latin typeface="Roboto"/>
              <a:ea typeface="Roboto"/>
              <a:cs typeface="Roboto"/>
              <a:sym typeface="Roboto"/>
            </a:endParaRPr>
          </a:p>
        </p:txBody>
      </p:sp>
      <p:sp>
        <p:nvSpPr>
          <p:cNvPr id="195" name="Google Shape;195;p28"/>
          <p:cNvSpPr txBox="1"/>
          <p:nvPr/>
        </p:nvSpPr>
        <p:spPr>
          <a:xfrm>
            <a:off x="6818725" y="1725725"/>
            <a:ext cx="1911300" cy="16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285F4"/>
                </a:solidFill>
                <a:latin typeface="Google Sans"/>
                <a:ea typeface="Google Sans"/>
                <a:cs typeface="Google Sans"/>
                <a:sym typeface="Google Sans"/>
              </a:rPr>
              <a:t>5. Wrap up</a:t>
            </a:r>
            <a:endParaRPr sz="1100">
              <a:solidFill>
                <a:srgbClr val="3C4043"/>
              </a:solidFill>
              <a:latin typeface="Roboto"/>
              <a:ea typeface="Roboto"/>
              <a:cs typeface="Roboto"/>
              <a:sym typeface="Roboto"/>
            </a:endParaRPr>
          </a:p>
          <a:p>
            <a:pPr indent="0" lvl="0" marL="0" rtl="0" algn="l">
              <a:lnSpc>
                <a:spcPct val="115000"/>
              </a:lnSpc>
              <a:spcBef>
                <a:spcPts val="1000"/>
              </a:spcBef>
              <a:spcAft>
                <a:spcPts val="0"/>
              </a:spcAft>
              <a:buNone/>
            </a:pPr>
            <a:r>
              <a:rPr lang="en" sz="1000">
                <a:solidFill>
                  <a:srgbClr val="3C4043"/>
                </a:solidFill>
                <a:latin typeface="Roboto"/>
                <a:ea typeface="Roboto"/>
                <a:cs typeface="Roboto"/>
                <a:sym typeface="Roboto"/>
              </a:rPr>
              <a:t>What’s next? E</a:t>
            </a:r>
            <a:r>
              <a:rPr lang="en" sz="1000">
                <a:solidFill>
                  <a:srgbClr val="3C4043"/>
                </a:solidFill>
                <a:latin typeface="Roboto"/>
                <a:ea typeface="Roboto"/>
                <a:cs typeface="Roboto"/>
                <a:sym typeface="Roboto"/>
              </a:rPr>
              <a:t>ncourage attendees to revise &amp; self study to strengthen their skills (share materials). </a:t>
            </a:r>
            <a:endParaRPr sz="1000">
              <a:solidFill>
                <a:srgbClr val="3C4043"/>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3C4043"/>
                </a:solidFill>
                <a:latin typeface="Roboto"/>
                <a:ea typeface="Roboto"/>
                <a:cs typeface="Roboto"/>
                <a:sym typeface="Roboto"/>
              </a:rPr>
              <a:t>Share what attendees will learn in next module.</a:t>
            </a:r>
            <a:endParaRPr sz="1000">
              <a:solidFill>
                <a:srgbClr val="3C4043"/>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Set-up &amp; maintain support channels</a:t>
            </a:r>
            <a:endParaRPr>
              <a:latin typeface="Google Sans"/>
              <a:ea typeface="Google Sans"/>
              <a:cs typeface="Google Sans"/>
              <a:sym typeface="Google Sans"/>
            </a:endParaRPr>
          </a:p>
        </p:txBody>
      </p:sp>
      <p:sp>
        <p:nvSpPr>
          <p:cNvPr id="201" name="Google Shape;20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Google Sans"/>
                <a:ea typeface="Google Sans"/>
                <a:cs typeface="Google Sans"/>
                <a:sym typeface="Google Sans"/>
              </a:rPr>
              <a:t>It is very important to keep the students motivated throughout the bootcamp cycle, especially in between two modules, when they self study a lot of things.</a:t>
            </a:r>
            <a:endParaRPr>
              <a:latin typeface="Google Sans"/>
              <a:ea typeface="Google Sans"/>
              <a:cs typeface="Google Sans"/>
              <a:sym typeface="Google Sans"/>
            </a:endParaRPr>
          </a:p>
          <a:p>
            <a:pPr indent="0" lvl="0" marL="0" rtl="0" algn="l">
              <a:spcBef>
                <a:spcPts val="1600"/>
              </a:spcBef>
              <a:spcAft>
                <a:spcPts val="0"/>
              </a:spcAft>
              <a:buClr>
                <a:schemeClr val="dk1"/>
              </a:buClr>
              <a:buSzPts val="1100"/>
              <a:buFont typeface="Arial"/>
              <a:buNone/>
            </a:pPr>
            <a:r>
              <a:rPr lang="en">
                <a:latin typeface="Google Sans"/>
                <a:ea typeface="Google Sans"/>
                <a:cs typeface="Google Sans"/>
                <a:sym typeface="Google Sans"/>
              </a:rPr>
              <a:t>There will be times when they will get stuck and might give up because there’s no one checking in or no one there to help out. Utilise the power of collaboration and community. </a:t>
            </a:r>
            <a:endParaRPr>
              <a:latin typeface="Google Sans"/>
              <a:ea typeface="Google Sans"/>
              <a:cs typeface="Google Sans"/>
              <a:sym typeface="Google Sans"/>
            </a:endParaRPr>
          </a:p>
          <a:p>
            <a:pPr indent="0" lvl="0" marL="0" rtl="0" algn="l">
              <a:spcBef>
                <a:spcPts val="1600"/>
              </a:spcBef>
              <a:spcAft>
                <a:spcPts val="0"/>
              </a:spcAft>
              <a:buClr>
                <a:schemeClr val="dk1"/>
              </a:buClr>
              <a:buSzPts val="1100"/>
              <a:buFont typeface="Arial"/>
              <a:buNone/>
            </a:pPr>
            <a:r>
              <a:rPr lang="en">
                <a:latin typeface="Google Sans"/>
                <a:ea typeface="Google Sans"/>
                <a:cs typeface="Google Sans"/>
                <a:sym typeface="Google Sans"/>
              </a:rPr>
              <a:t>Keep in touch with them through different online mediums like email, slack channel, hangout session, whatsapp group etc to see if there are any struggles they’re facing and if you could help them!</a:t>
            </a:r>
            <a:endParaRPr>
              <a:latin typeface="Google Sans"/>
              <a:ea typeface="Google Sans"/>
              <a:cs typeface="Google Sans"/>
              <a:sym typeface="Google Sans"/>
            </a:endParaRPr>
          </a:p>
          <a:p>
            <a:pPr indent="0" lvl="0" marL="0" rtl="0" algn="l">
              <a:spcBef>
                <a:spcPts val="1600"/>
              </a:spcBef>
              <a:spcAft>
                <a:spcPts val="0"/>
              </a:spcAft>
              <a:buClr>
                <a:schemeClr val="dk1"/>
              </a:buClr>
              <a:buSzPts val="1100"/>
              <a:buFont typeface="Arial"/>
              <a:buNone/>
            </a:pPr>
            <a:r>
              <a:t/>
            </a:r>
            <a:endParaRPr>
              <a:latin typeface="Google Sans"/>
              <a:ea typeface="Google Sans"/>
              <a:cs typeface="Google Sans"/>
              <a:sym typeface="Google Sans"/>
            </a:endParaRPr>
          </a:p>
          <a:p>
            <a:pPr indent="0" lvl="0" marL="0" rtl="0" algn="l">
              <a:spcBef>
                <a:spcPts val="1600"/>
              </a:spcBef>
              <a:spcAft>
                <a:spcPts val="1600"/>
              </a:spcAft>
              <a:buNone/>
            </a:pPr>
            <a:r>
              <a:t/>
            </a:r>
            <a:endParaRPr>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Recognition - Celebrate graduation!</a:t>
            </a:r>
            <a:endParaRPr>
              <a:latin typeface="Google Sans"/>
              <a:ea typeface="Google Sans"/>
              <a:cs typeface="Google Sans"/>
              <a:sym typeface="Google Sans"/>
            </a:endParaRPr>
          </a:p>
        </p:txBody>
      </p:sp>
      <p:sp>
        <p:nvSpPr>
          <p:cNvPr id="207" name="Google Shape;20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Google Sans"/>
                <a:ea typeface="Google Sans"/>
                <a:cs typeface="Google Sans"/>
                <a:sym typeface="Google Sans"/>
              </a:rPr>
              <a:t>We will be shipping you a swag kit - which you can choose to give to participants based on finishing various modules.</a:t>
            </a:r>
            <a:endParaRPr>
              <a:latin typeface="Google Sans"/>
              <a:ea typeface="Google Sans"/>
              <a:cs typeface="Google Sans"/>
              <a:sym typeface="Google Sans"/>
            </a:endParaRPr>
          </a:p>
          <a:p>
            <a:pPr indent="0" lvl="0" marL="0" rtl="0" algn="l">
              <a:spcBef>
                <a:spcPts val="1600"/>
              </a:spcBef>
              <a:spcAft>
                <a:spcPts val="0"/>
              </a:spcAft>
              <a:buNone/>
            </a:pPr>
            <a:r>
              <a:rPr lang="en">
                <a:latin typeface="Google Sans"/>
                <a:ea typeface="Google Sans"/>
                <a:cs typeface="Google Sans"/>
                <a:sym typeface="Google Sans"/>
              </a:rPr>
              <a:t>Here’s an attendance certificate </a:t>
            </a:r>
            <a:r>
              <a:rPr lang="en">
                <a:solidFill>
                  <a:srgbClr val="CC0000"/>
                </a:solidFill>
                <a:latin typeface="Google Sans"/>
                <a:ea typeface="Google Sans"/>
                <a:cs typeface="Google Sans"/>
                <a:sym typeface="Google Sans"/>
              </a:rPr>
              <a:t>[insert link]</a:t>
            </a:r>
            <a:r>
              <a:rPr lang="en">
                <a:latin typeface="Google Sans"/>
                <a:ea typeface="Google Sans"/>
                <a:cs typeface="Google Sans"/>
                <a:sym typeface="Google Sans"/>
              </a:rPr>
              <a:t> you can print &amp; share with the attendees of your event - who attend all the three modules. </a:t>
            </a:r>
            <a:r>
              <a:rPr lang="en">
                <a:latin typeface="Google Sans"/>
                <a:ea typeface="Google Sans"/>
                <a:cs typeface="Google Sans"/>
                <a:sym typeface="Google Sans"/>
              </a:rPr>
              <a:t>Celebrate with your group upon completion of the course!</a:t>
            </a:r>
            <a:endParaRPr>
              <a:latin typeface="Google Sans"/>
              <a:ea typeface="Google Sans"/>
              <a:cs typeface="Google Sans"/>
              <a:sym typeface="Google Sans"/>
            </a:endParaRPr>
          </a:p>
          <a:p>
            <a:pPr indent="0" lvl="0" marL="0" rtl="0" algn="l">
              <a:spcBef>
                <a:spcPts val="1600"/>
              </a:spcBef>
              <a:spcAft>
                <a:spcPts val="0"/>
              </a:spcAft>
              <a:buNone/>
            </a:pPr>
            <a:r>
              <a:t/>
            </a:r>
            <a:endParaRPr>
              <a:latin typeface="Google Sans"/>
              <a:ea typeface="Google Sans"/>
              <a:cs typeface="Google Sans"/>
              <a:sym typeface="Google Sans"/>
            </a:endParaRPr>
          </a:p>
          <a:p>
            <a:pPr indent="0" lvl="0" marL="0" rtl="0" algn="l">
              <a:spcBef>
                <a:spcPts val="1600"/>
              </a:spcBef>
              <a:spcAft>
                <a:spcPts val="0"/>
              </a:spcAft>
              <a:buNone/>
            </a:pPr>
            <a:r>
              <a:t/>
            </a:r>
            <a:endParaRPr>
              <a:latin typeface="Google Sans"/>
              <a:ea typeface="Google Sans"/>
              <a:cs typeface="Google Sans"/>
              <a:sym typeface="Google Sans"/>
            </a:endParaRPr>
          </a:p>
          <a:p>
            <a:pPr indent="0" lvl="0" marL="0" rtl="0" algn="l">
              <a:spcBef>
                <a:spcPts val="1600"/>
              </a:spcBef>
              <a:spcAft>
                <a:spcPts val="1600"/>
              </a:spcAft>
              <a:buNone/>
            </a:pPr>
            <a:r>
              <a:t/>
            </a:r>
            <a:endParaRPr>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Submit Organizer Feedback Form</a:t>
            </a:r>
            <a:endParaRPr>
              <a:latin typeface="Google Sans"/>
              <a:ea typeface="Google Sans"/>
              <a:cs typeface="Google Sans"/>
              <a:sym typeface="Google Sans"/>
            </a:endParaRPr>
          </a:p>
        </p:txBody>
      </p:sp>
      <p:sp>
        <p:nvSpPr>
          <p:cNvPr id="213" name="Google Shape;213;p31"/>
          <p:cNvSpPr txBox="1"/>
          <p:nvPr>
            <p:ph idx="1" type="body"/>
          </p:nvPr>
        </p:nvSpPr>
        <p:spPr>
          <a:xfrm>
            <a:off x="311700" y="1152475"/>
            <a:ext cx="493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Done with the bootcamp? Kindly fill in this form and let us know how it went.</a:t>
            </a:r>
            <a:endParaRPr>
              <a:latin typeface="Google Sans"/>
              <a:ea typeface="Google Sans"/>
              <a:cs typeface="Google Sans"/>
              <a:sym typeface="Google Sans"/>
            </a:endParaRPr>
          </a:p>
          <a:p>
            <a:pPr indent="0" lvl="0" marL="0" rtl="0" algn="l">
              <a:spcBef>
                <a:spcPts val="1600"/>
              </a:spcBef>
              <a:spcAft>
                <a:spcPts val="0"/>
              </a:spcAft>
              <a:buNone/>
            </a:pPr>
            <a:r>
              <a:rPr lang="en" u="sng">
                <a:solidFill>
                  <a:schemeClr val="hlink"/>
                </a:solidFill>
                <a:latin typeface="Google Sans"/>
                <a:ea typeface="Google Sans"/>
                <a:cs typeface="Google Sans"/>
                <a:sym typeface="Google Sans"/>
                <a:hlinkClick r:id="rId3"/>
              </a:rPr>
              <a:t>bit.ly/MLB-feedback</a:t>
            </a:r>
            <a:endParaRPr>
              <a:latin typeface="Google Sans"/>
              <a:ea typeface="Google Sans"/>
              <a:cs typeface="Google Sans"/>
              <a:sym typeface="Google Sans"/>
            </a:endParaRPr>
          </a:p>
          <a:p>
            <a:pPr indent="0" lvl="0" marL="0" rtl="0" algn="l">
              <a:spcBef>
                <a:spcPts val="1600"/>
              </a:spcBef>
              <a:spcAft>
                <a:spcPts val="1600"/>
              </a:spcAft>
              <a:buNone/>
            </a:pPr>
            <a:r>
              <a:rPr lang="en">
                <a:latin typeface="Google Sans"/>
                <a:ea typeface="Google Sans"/>
                <a:cs typeface="Google Sans"/>
                <a:sym typeface="Google Sans"/>
              </a:rPr>
              <a:t>You are the expert on what works in your community. We want to hear from you, so future bootcamps will be even more awesome for you and your members!</a:t>
            </a:r>
            <a:endParaRPr>
              <a:latin typeface="Google Sans"/>
              <a:ea typeface="Google Sans"/>
              <a:cs typeface="Google Sans"/>
              <a:sym typeface="Google Sans"/>
            </a:endParaRPr>
          </a:p>
        </p:txBody>
      </p:sp>
      <p:pic>
        <p:nvPicPr>
          <p:cNvPr id="214" name="Google Shape;214;p31"/>
          <p:cNvPicPr preferRelativeResize="0"/>
          <p:nvPr/>
        </p:nvPicPr>
        <p:blipFill>
          <a:blip r:embed="rId4">
            <a:alphaModFix/>
          </a:blip>
          <a:stretch>
            <a:fillRect/>
          </a:stretch>
        </p:blipFill>
        <p:spPr>
          <a:xfrm>
            <a:off x="5475200" y="1248825"/>
            <a:ext cx="2674276" cy="36434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What is Machine Learning (ML) Bootcamp?</a:t>
            </a:r>
            <a:endParaRPr>
              <a:latin typeface="Google Sans"/>
              <a:ea typeface="Google Sans"/>
              <a:cs typeface="Google Sans"/>
              <a:sym typeface="Google Sans"/>
            </a:endParaRPr>
          </a:p>
        </p:txBody>
      </p:sp>
      <p:sp>
        <p:nvSpPr>
          <p:cNvPr id="61" name="Google Shape;61;p14"/>
          <p:cNvSpPr txBox="1"/>
          <p:nvPr>
            <p:ph idx="1" type="body"/>
          </p:nvPr>
        </p:nvSpPr>
        <p:spPr>
          <a:xfrm>
            <a:off x="311700" y="11524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Google Sans"/>
                <a:ea typeface="Google Sans"/>
                <a:cs typeface="Google Sans"/>
                <a:sym typeface="Google Sans"/>
              </a:rPr>
              <a:t>ML</a:t>
            </a:r>
            <a:r>
              <a:rPr lang="en">
                <a:latin typeface="Google Sans"/>
                <a:ea typeface="Google Sans"/>
                <a:cs typeface="Google Sans"/>
                <a:sym typeface="Google Sans"/>
              </a:rPr>
              <a:t> Bootcamp is one stop location to learn about Google’s latest ML offerings. The bootcamp provides fast paced, practical introduction to Machine Learning - divided in three modules : Design, Learn, Study &amp; Build. </a:t>
            </a:r>
            <a:endParaRPr>
              <a:latin typeface="Google Sans"/>
              <a:ea typeface="Google Sans"/>
              <a:cs typeface="Google Sans"/>
              <a:sym typeface="Google Sans"/>
            </a:endParaRPr>
          </a:p>
        </p:txBody>
      </p:sp>
      <p:sp>
        <p:nvSpPr>
          <p:cNvPr id="62" name="Google Shape;62;p14"/>
          <p:cNvSpPr txBox="1"/>
          <p:nvPr>
            <p:ph idx="1" type="body"/>
          </p:nvPr>
        </p:nvSpPr>
        <p:spPr>
          <a:xfrm>
            <a:off x="311700" y="3209875"/>
            <a:ext cx="8520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Google Sans"/>
                <a:ea typeface="Google Sans"/>
                <a:cs typeface="Google Sans"/>
                <a:sym typeface="Google Sans"/>
              </a:rPr>
              <a:t>Developers working in startups/</a:t>
            </a:r>
            <a:r>
              <a:rPr lang="en">
                <a:latin typeface="Google Sans"/>
                <a:ea typeface="Google Sans"/>
                <a:cs typeface="Google Sans"/>
                <a:sym typeface="Google Sans"/>
              </a:rPr>
              <a:t>enterprises</a:t>
            </a:r>
            <a:r>
              <a:rPr lang="en">
                <a:latin typeface="Google Sans"/>
                <a:ea typeface="Google Sans"/>
                <a:cs typeface="Google Sans"/>
                <a:sym typeface="Google Sans"/>
              </a:rPr>
              <a:t> who’re interested to learn and apply Machine Learning in their products/projects. </a:t>
            </a:r>
            <a:endParaRPr>
              <a:latin typeface="Google Sans"/>
              <a:ea typeface="Google Sans"/>
              <a:cs typeface="Google Sans"/>
              <a:sym typeface="Google Sans"/>
            </a:endParaRPr>
          </a:p>
        </p:txBody>
      </p:sp>
      <p:sp>
        <p:nvSpPr>
          <p:cNvPr id="63" name="Google Shape;63;p14"/>
          <p:cNvSpPr txBox="1"/>
          <p:nvPr>
            <p:ph type="title"/>
          </p:nvPr>
        </p:nvSpPr>
        <p:spPr>
          <a:xfrm>
            <a:off x="335525" y="25981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Intended Audience</a:t>
            </a:r>
            <a:endParaRPr>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Digital Assets</a:t>
            </a:r>
            <a:endParaRPr>
              <a:latin typeface="Google Sans"/>
              <a:ea typeface="Google Sans"/>
              <a:cs typeface="Google Sans"/>
              <a:sym typeface="Google Sans"/>
            </a:endParaRPr>
          </a:p>
        </p:txBody>
      </p:sp>
      <p:sp>
        <p:nvSpPr>
          <p:cNvPr id="220" name="Google Shape;22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CC0000"/>
                </a:solidFill>
                <a:latin typeface="Google Sans"/>
                <a:ea typeface="Google Sans"/>
                <a:cs typeface="Google Sans"/>
                <a:sym typeface="Google Sans"/>
              </a:rPr>
              <a:t>To be added</a:t>
            </a:r>
            <a:endParaRPr i="1">
              <a:solidFill>
                <a:srgbClr val="CC0000"/>
              </a:solidFill>
              <a:latin typeface="Google Sans"/>
              <a:ea typeface="Google Sans"/>
              <a:cs typeface="Google Sans"/>
              <a:sym typeface="Google Sans"/>
            </a:endParaRPr>
          </a:p>
          <a:p>
            <a:pPr indent="-342900" lvl="0" marL="457200" rtl="0" algn="l">
              <a:spcBef>
                <a:spcPts val="1600"/>
              </a:spcBef>
              <a:spcAft>
                <a:spcPts val="0"/>
              </a:spcAft>
              <a:buSzPts val="1800"/>
              <a:buFont typeface="Google Sans"/>
              <a:buChar char="●"/>
            </a:pPr>
            <a:r>
              <a:rPr lang="en">
                <a:latin typeface="Google Sans"/>
                <a:ea typeface="Google Sans"/>
                <a:cs typeface="Google Sans"/>
                <a:sym typeface="Google Sans"/>
              </a:rPr>
              <a:t>Guidelines</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Logo</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Poster</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Banner</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Certificate</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Holder</a:t>
            </a:r>
            <a:endParaRPr>
              <a:latin typeface="Google Sans"/>
              <a:ea typeface="Google Sans"/>
              <a:cs typeface="Google Sans"/>
              <a:sym typeface="Google Sans"/>
            </a:endParaRPr>
          </a:p>
          <a:p>
            <a:pPr indent="-342900" lvl="0" marL="457200" rtl="0" algn="l">
              <a:spcBef>
                <a:spcPts val="0"/>
              </a:spcBef>
              <a:spcAft>
                <a:spcPts val="0"/>
              </a:spcAft>
              <a:buSzPts val="1800"/>
              <a:buFont typeface="Google Sans"/>
              <a:buChar char="●"/>
            </a:pPr>
            <a:r>
              <a:rPr lang="en">
                <a:latin typeface="Google Sans"/>
                <a:ea typeface="Google Sans"/>
                <a:cs typeface="Google Sans"/>
                <a:sym typeface="Google Sans"/>
              </a:rPr>
              <a:t>Stickers</a:t>
            </a:r>
            <a:endParaRPr>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Questions? Write to us!</a:t>
            </a:r>
            <a:endParaRPr>
              <a:latin typeface="Google Sans"/>
              <a:ea typeface="Google Sans"/>
              <a:cs typeface="Google Sans"/>
              <a:sym typeface="Google Sans"/>
            </a:endParaRPr>
          </a:p>
        </p:txBody>
      </p:sp>
      <p:sp>
        <p:nvSpPr>
          <p:cNvPr id="226" name="Google Shape;22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Email: </a:t>
            </a:r>
            <a:r>
              <a:rPr lang="en" u="sng">
                <a:solidFill>
                  <a:schemeClr val="hlink"/>
                </a:solidFill>
                <a:latin typeface="Google Sans"/>
                <a:ea typeface="Google Sans"/>
                <a:cs typeface="Google Sans"/>
                <a:sym typeface="Google Sans"/>
                <a:hlinkClick r:id="rId3"/>
              </a:rPr>
              <a:t>ml-events-help@google.com</a:t>
            </a:r>
            <a:endParaRPr>
              <a:latin typeface="Google Sans"/>
              <a:ea typeface="Google Sans"/>
              <a:cs typeface="Google Sans"/>
              <a:sym typeface="Google Sans"/>
            </a:endParaRPr>
          </a:p>
          <a:p>
            <a:pPr indent="0" lvl="0" marL="0" rtl="0" algn="l">
              <a:spcBef>
                <a:spcPts val="1600"/>
              </a:spcBef>
              <a:spcAft>
                <a:spcPts val="0"/>
              </a:spcAft>
              <a:buNone/>
            </a:pPr>
            <a:r>
              <a:rPr lang="en">
                <a:latin typeface="Google Sans"/>
                <a:ea typeface="Google Sans"/>
                <a:cs typeface="Google Sans"/>
                <a:sym typeface="Google Sans"/>
              </a:rPr>
              <a:t>PoC: </a:t>
            </a:r>
            <a:r>
              <a:rPr lang="en" u="sng">
                <a:solidFill>
                  <a:schemeClr val="hlink"/>
                </a:solidFill>
                <a:latin typeface="Google Sans"/>
                <a:ea typeface="Google Sans"/>
                <a:cs typeface="Google Sans"/>
                <a:sym typeface="Google Sans"/>
                <a:hlinkClick r:id="rId4"/>
              </a:rPr>
              <a:t>desaiv@google.com</a:t>
            </a:r>
            <a:r>
              <a:rPr lang="en">
                <a:latin typeface="Google Sans"/>
                <a:ea typeface="Google Sans"/>
                <a:cs typeface="Google Sans"/>
                <a:sym typeface="Google Sans"/>
              </a:rPr>
              <a:t> or </a:t>
            </a:r>
            <a:r>
              <a:rPr lang="en" u="sng">
                <a:solidFill>
                  <a:schemeClr val="hlink"/>
                </a:solidFill>
                <a:latin typeface="Google Sans"/>
                <a:ea typeface="Google Sans"/>
                <a:cs typeface="Google Sans"/>
                <a:sym typeface="Google Sans"/>
                <a:hlinkClick r:id="rId5"/>
              </a:rPr>
              <a:t>thyeyeowbok@google.com</a:t>
            </a:r>
            <a:r>
              <a:rPr lang="en">
                <a:latin typeface="Google Sans"/>
                <a:ea typeface="Google Sans"/>
                <a:cs typeface="Google Sans"/>
                <a:sym typeface="Google Sans"/>
              </a:rPr>
              <a:t> </a:t>
            </a:r>
            <a:endParaRPr>
              <a:latin typeface="Google Sans"/>
              <a:ea typeface="Google Sans"/>
              <a:cs typeface="Google Sans"/>
              <a:sym typeface="Google Sans"/>
            </a:endParaRPr>
          </a:p>
          <a:p>
            <a:pPr indent="0" lvl="0" marL="0" rtl="0" algn="l">
              <a:spcBef>
                <a:spcPts val="1600"/>
              </a:spcBef>
              <a:spcAft>
                <a:spcPts val="1600"/>
              </a:spcAft>
              <a:buNone/>
            </a:pPr>
            <a:r>
              <a:t/>
            </a:r>
            <a:endParaRPr i="1">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285F4"/>
                </a:solidFill>
                <a:latin typeface="Google Sans"/>
                <a:ea typeface="Google Sans"/>
                <a:cs typeface="Google Sans"/>
                <a:sym typeface="Google Sans"/>
              </a:rPr>
              <a:t>Thank you</a:t>
            </a:r>
            <a:endParaRPr sz="4800">
              <a:solidFill>
                <a:srgbClr val="4285F4"/>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Why run a Machine Learning Bootcamp?</a:t>
            </a:r>
            <a:endParaRPr>
              <a:latin typeface="Google Sans"/>
              <a:ea typeface="Google Sans"/>
              <a:cs typeface="Google Sans"/>
              <a:sym typeface="Google Sans"/>
            </a:endParaRPr>
          </a:p>
        </p:txBody>
      </p:sp>
      <p:sp>
        <p:nvSpPr>
          <p:cNvPr id="69" name="Google Shape;69;p15"/>
          <p:cNvSpPr txBox="1"/>
          <p:nvPr>
            <p:ph idx="1" type="body"/>
          </p:nvPr>
        </p:nvSpPr>
        <p:spPr>
          <a:xfrm>
            <a:off x="311700" y="1152475"/>
            <a:ext cx="8520600" cy="174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Google Sans"/>
                <a:ea typeface="Google Sans"/>
                <a:cs typeface="Google Sans"/>
                <a:sym typeface="Google Sans"/>
              </a:rPr>
              <a:t>ML bootcamp is a great opportunity to bring the developer community in your region together to learn fundamentals &amp; application of Machine learning using TensorFlow and Google Cloud Platform. This will give a boost to an individual’s ability to implement ML in their company’s existing/future product/s, resulting into more innovation and more growth.</a:t>
            </a:r>
            <a:endParaRPr>
              <a:latin typeface="Google Sans"/>
              <a:ea typeface="Google Sans"/>
              <a:cs typeface="Google Sans"/>
              <a:sym typeface="Google Sans"/>
            </a:endParaRPr>
          </a:p>
        </p:txBody>
      </p:sp>
      <p:pic>
        <p:nvPicPr>
          <p:cNvPr id="70" name="Google Shape;70;p15"/>
          <p:cNvPicPr preferRelativeResize="0"/>
          <p:nvPr/>
        </p:nvPicPr>
        <p:blipFill>
          <a:blip r:embed="rId3">
            <a:alphaModFix/>
          </a:blip>
          <a:stretch>
            <a:fillRect/>
          </a:stretch>
        </p:blipFill>
        <p:spPr>
          <a:xfrm>
            <a:off x="447100" y="2991625"/>
            <a:ext cx="2563725" cy="1957075"/>
          </a:xfrm>
          <a:prstGeom prst="rect">
            <a:avLst/>
          </a:prstGeom>
          <a:noFill/>
          <a:ln>
            <a:noFill/>
          </a:ln>
        </p:spPr>
      </p:pic>
      <p:pic>
        <p:nvPicPr>
          <p:cNvPr id="71" name="Google Shape;71;p15"/>
          <p:cNvPicPr preferRelativeResize="0"/>
          <p:nvPr/>
        </p:nvPicPr>
        <p:blipFill rotWithShape="1">
          <a:blip r:embed="rId4">
            <a:alphaModFix/>
          </a:blip>
          <a:srcRect b="13415" l="8500" r="8075" t="13033"/>
          <a:stretch/>
        </p:blipFill>
        <p:spPr>
          <a:xfrm>
            <a:off x="3274900" y="2976325"/>
            <a:ext cx="3386425" cy="1990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56517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Machine Learning Bootcamp Content </a:t>
            </a:r>
            <a:endParaRPr>
              <a:latin typeface="Google Sans"/>
              <a:ea typeface="Google Sans"/>
              <a:cs typeface="Google Sans"/>
              <a:sym typeface="Google Sans"/>
            </a:endParaRPr>
          </a:p>
          <a:p>
            <a:pPr indent="0" lvl="0" marL="0" rtl="0" algn="ctr">
              <a:spcBef>
                <a:spcPts val="0"/>
              </a:spcBef>
              <a:spcAft>
                <a:spcPts val="0"/>
              </a:spcAft>
              <a:buNone/>
            </a:pPr>
            <a:r>
              <a:rPr lang="en" sz="1400" u="sng">
                <a:solidFill>
                  <a:schemeClr val="hlink"/>
                </a:solidFill>
                <a:latin typeface="Google Sans"/>
                <a:ea typeface="Google Sans"/>
                <a:cs typeface="Google Sans"/>
                <a:sym typeface="Google Sans"/>
                <a:hlinkClick r:id="rId3"/>
              </a:rPr>
              <a:t>(detailed kit here)</a:t>
            </a:r>
            <a:endParaRPr sz="1400">
              <a:latin typeface="Google Sans"/>
              <a:ea typeface="Google Sans"/>
              <a:cs typeface="Google Sans"/>
              <a:sym typeface="Google Sans"/>
            </a:endParaRPr>
          </a:p>
        </p:txBody>
      </p:sp>
      <p:sp>
        <p:nvSpPr>
          <p:cNvPr id="77" name="Google Shape;77;p16"/>
          <p:cNvSpPr txBox="1"/>
          <p:nvPr/>
        </p:nvSpPr>
        <p:spPr>
          <a:xfrm>
            <a:off x="235500" y="1237525"/>
            <a:ext cx="2092800" cy="6180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a:ea typeface="Google Sans"/>
                <a:cs typeface="Google Sans"/>
                <a:sym typeface="Google Sans"/>
              </a:rPr>
              <a:t>Module-1</a:t>
            </a:r>
            <a:endParaRPr sz="11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Design</a:t>
            </a:r>
            <a:endParaRPr sz="1800">
              <a:solidFill>
                <a:srgbClr val="FFFFFF"/>
              </a:solidFill>
              <a:latin typeface="Google Sans"/>
              <a:ea typeface="Google Sans"/>
              <a:cs typeface="Google Sans"/>
              <a:sym typeface="Google Sans"/>
            </a:endParaRPr>
          </a:p>
        </p:txBody>
      </p:sp>
      <p:sp>
        <p:nvSpPr>
          <p:cNvPr id="78" name="Google Shape;78;p16"/>
          <p:cNvSpPr txBox="1"/>
          <p:nvPr/>
        </p:nvSpPr>
        <p:spPr>
          <a:xfrm>
            <a:off x="235500" y="1923000"/>
            <a:ext cx="2092800" cy="3090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Duration:</a:t>
            </a:r>
            <a:r>
              <a:rPr lang="en" sz="1200">
                <a:solidFill>
                  <a:srgbClr val="595959"/>
                </a:solidFill>
                <a:latin typeface="Google Sans"/>
                <a:ea typeface="Google Sans"/>
                <a:cs typeface="Google Sans"/>
                <a:sym typeface="Google Sans"/>
              </a:rPr>
              <a:t> 4 hours</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Aim</a:t>
            </a:r>
            <a:r>
              <a:rPr lang="en" sz="1200">
                <a:solidFill>
                  <a:srgbClr val="595959"/>
                </a:solidFill>
                <a:latin typeface="Google Sans"/>
                <a:ea typeface="Google Sans"/>
                <a:cs typeface="Google Sans"/>
                <a:sym typeface="Google Sans"/>
              </a:rPr>
              <a:t>: To introduce participants with design thinking approach to frame ML problems</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Format</a:t>
            </a:r>
            <a:r>
              <a:rPr lang="en" sz="1200">
                <a:solidFill>
                  <a:srgbClr val="595959"/>
                </a:solidFill>
                <a:latin typeface="Google Sans"/>
                <a:ea typeface="Google Sans"/>
                <a:cs typeface="Google Sans"/>
                <a:sym typeface="Google Sans"/>
              </a:rPr>
              <a:t>: Design thinking workshop </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Participants receive:</a:t>
            </a:r>
            <a:r>
              <a:rPr lang="en" sz="1200">
                <a:solidFill>
                  <a:srgbClr val="595959"/>
                </a:solidFill>
                <a:latin typeface="Google Sans"/>
                <a:ea typeface="Google Sans"/>
                <a:cs typeface="Google Sans"/>
                <a:sym typeface="Google Sans"/>
              </a:rPr>
              <a:t> Detailed design thinking guide &amp; materials</a:t>
            </a:r>
            <a:endParaRPr sz="1200">
              <a:solidFill>
                <a:srgbClr val="595959"/>
              </a:solidFill>
              <a:latin typeface="Google Sans"/>
              <a:ea typeface="Google Sans"/>
              <a:cs typeface="Google Sans"/>
              <a:sym typeface="Google Sans"/>
            </a:endParaRPr>
          </a:p>
        </p:txBody>
      </p:sp>
      <p:sp>
        <p:nvSpPr>
          <p:cNvPr id="79" name="Google Shape;79;p16"/>
          <p:cNvSpPr txBox="1"/>
          <p:nvPr/>
        </p:nvSpPr>
        <p:spPr>
          <a:xfrm>
            <a:off x="2405775" y="1924225"/>
            <a:ext cx="2092800" cy="308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Duration: </a:t>
            </a:r>
            <a:r>
              <a:rPr lang="en" sz="1200">
                <a:solidFill>
                  <a:srgbClr val="595959"/>
                </a:solidFill>
                <a:latin typeface="Google Sans"/>
                <a:ea typeface="Google Sans"/>
                <a:cs typeface="Google Sans"/>
                <a:sym typeface="Google Sans"/>
              </a:rPr>
              <a:t>4-6 hours</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Aim:</a:t>
            </a:r>
            <a:r>
              <a:rPr lang="en" sz="1200">
                <a:solidFill>
                  <a:srgbClr val="595959"/>
                </a:solidFill>
                <a:latin typeface="Google Sans"/>
                <a:ea typeface="Google Sans"/>
                <a:cs typeface="Google Sans"/>
                <a:sym typeface="Google Sans"/>
              </a:rPr>
              <a:t> To get participants understand ML theory &amp; practice through study groups </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Format:</a:t>
            </a:r>
            <a:r>
              <a:rPr lang="en" sz="1200">
                <a:solidFill>
                  <a:srgbClr val="595959"/>
                </a:solidFill>
                <a:latin typeface="Google Sans"/>
                <a:ea typeface="Google Sans"/>
                <a:cs typeface="Google Sans"/>
                <a:sym typeface="Google Sans"/>
              </a:rPr>
              <a:t> Group Study</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Participants receive:</a:t>
            </a:r>
            <a:r>
              <a:rPr lang="en" sz="1200">
                <a:solidFill>
                  <a:srgbClr val="595959"/>
                </a:solidFill>
                <a:latin typeface="Google Sans"/>
                <a:ea typeface="Google Sans"/>
                <a:cs typeface="Google Sans"/>
                <a:sym typeface="Google Sans"/>
              </a:rPr>
              <a:t> 1 month free access to relevant course on Coursera </a:t>
            </a:r>
            <a:endParaRPr sz="1200">
              <a:solidFill>
                <a:srgbClr val="595959"/>
              </a:solidFill>
              <a:latin typeface="Google Sans"/>
              <a:ea typeface="Google Sans"/>
              <a:cs typeface="Google Sans"/>
              <a:sym typeface="Google Sans"/>
            </a:endParaRPr>
          </a:p>
        </p:txBody>
      </p:sp>
      <p:sp>
        <p:nvSpPr>
          <p:cNvPr id="80" name="Google Shape;80;p16"/>
          <p:cNvSpPr txBox="1"/>
          <p:nvPr/>
        </p:nvSpPr>
        <p:spPr>
          <a:xfrm>
            <a:off x="6746325" y="1924225"/>
            <a:ext cx="2085900" cy="308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Duration</a:t>
            </a:r>
            <a:r>
              <a:rPr lang="en" sz="1200">
                <a:solidFill>
                  <a:srgbClr val="595959"/>
                </a:solidFill>
                <a:latin typeface="Google Sans"/>
                <a:ea typeface="Google Sans"/>
                <a:cs typeface="Google Sans"/>
                <a:sym typeface="Google Sans"/>
              </a:rPr>
              <a:t>: 4-6 hours</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Aim</a:t>
            </a:r>
            <a:r>
              <a:rPr lang="en" sz="1200">
                <a:solidFill>
                  <a:srgbClr val="595959"/>
                </a:solidFill>
                <a:latin typeface="Google Sans"/>
                <a:ea typeface="Google Sans"/>
                <a:cs typeface="Google Sans"/>
                <a:sym typeface="Google Sans"/>
              </a:rPr>
              <a:t>: To help participants develop a working ML model to solve a real world problem</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Format</a:t>
            </a:r>
            <a:r>
              <a:rPr lang="en" sz="1200">
                <a:solidFill>
                  <a:srgbClr val="595959"/>
                </a:solidFill>
                <a:latin typeface="Google Sans"/>
                <a:ea typeface="Google Sans"/>
                <a:cs typeface="Google Sans"/>
                <a:sym typeface="Google Sans"/>
              </a:rPr>
              <a:t>: Hackathon</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Participants receive:</a:t>
            </a:r>
            <a:r>
              <a:rPr lang="en" sz="1200">
                <a:solidFill>
                  <a:srgbClr val="595959"/>
                </a:solidFill>
                <a:latin typeface="Google Sans"/>
                <a:ea typeface="Google Sans"/>
                <a:cs typeface="Google Sans"/>
                <a:sym typeface="Google Sans"/>
              </a:rPr>
              <a:t> $XXX GCP credits to build prototypes</a:t>
            </a:r>
            <a:endParaRPr sz="1200">
              <a:solidFill>
                <a:srgbClr val="595959"/>
              </a:solidFill>
              <a:latin typeface="Google Sans"/>
              <a:ea typeface="Google Sans"/>
              <a:cs typeface="Google Sans"/>
              <a:sym typeface="Google Sans"/>
            </a:endParaRPr>
          </a:p>
        </p:txBody>
      </p:sp>
      <p:sp>
        <p:nvSpPr>
          <p:cNvPr id="81" name="Google Shape;81;p16"/>
          <p:cNvSpPr txBox="1"/>
          <p:nvPr/>
        </p:nvSpPr>
        <p:spPr>
          <a:xfrm>
            <a:off x="2405775" y="1237500"/>
            <a:ext cx="2092800" cy="6180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a:ea typeface="Google Sans"/>
                <a:cs typeface="Google Sans"/>
                <a:sym typeface="Google Sans"/>
              </a:rPr>
              <a:t>Module-2</a:t>
            </a:r>
            <a:endParaRPr sz="11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Learn</a:t>
            </a:r>
            <a:endParaRPr sz="1800">
              <a:solidFill>
                <a:srgbClr val="FFFFFF"/>
              </a:solidFill>
              <a:latin typeface="Google Sans"/>
              <a:ea typeface="Google Sans"/>
              <a:cs typeface="Google Sans"/>
              <a:sym typeface="Google Sans"/>
            </a:endParaRPr>
          </a:p>
        </p:txBody>
      </p:sp>
      <p:sp>
        <p:nvSpPr>
          <p:cNvPr id="82" name="Google Shape;82;p16"/>
          <p:cNvSpPr txBox="1"/>
          <p:nvPr/>
        </p:nvSpPr>
        <p:spPr>
          <a:xfrm>
            <a:off x="4576050" y="1237500"/>
            <a:ext cx="2092800" cy="6180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a:ea typeface="Google Sans"/>
                <a:cs typeface="Google Sans"/>
                <a:sym typeface="Google Sans"/>
              </a:rPr>
              <a:t>Module-3</a:t>
            </a:r>
            <a:endParaRPr sz="11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Study</a:t>
            </a:r>
            <a:endParaRPr sz="1800">
              <a:solidFill>
                <a:srgbClr val="FFFFFF"/>
              </a:solidFill>
              <a:latin typeface="Google Sans"/>
              <a:ea typeface="Google Sans"/>
              <a:cs typeface="Google Sans"/>
              <a:sym typeface="Google Sans"/>
            </a:endParaRPr>
          </a:p>
        </p:txBody>
      </p:sp>
      <p:sp>
        <p:nvSpPr>
          <p:cNvPr id="83" name="Google Shape;83;p16"/>
          <p:cNvSpPr txBox="1"/>
          <p:nvPr/>
        </p:nvSpPr>
        <p:spPr>
          <a:xfrm>
            <a:off x="4576050" y="1924225"/>
            <a:ext cx="2092800" cy="308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595959"/>
                </a:solidFill>
                <a:latin typeface="Google Sans"/>
                <a:ea typeface="Google Sans"/>
                <a:cs typeface="Google Sans"/>
                <a:sym typeface="Google Sans"/>
              </a:rPr>
              <a:t>Duration</a:t>
            </a:r>
            <a:r>
              <a:rPr lang="en" sz="1200">
                <a:solidFill>
                  <a:srgbClr val="595959"/>
                </a:solidFill>
                <a:latin typeface="Google Sans"/>
                <a:ea typeface="Google Sans"/>
                <a:cs typeface="Google Sans"/>
                <a:sym typeface="Google Sans"/>
              </a:rPr>
              <a:t>: 4 hours</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Aim:</a:t>
            </a:r>
            <a:r>
              <a:rPr lang="en" sz="1200">
                <a:solidFill>
                  <a:srgbClr val="595959"/>
                </a:solidFill>
                <a:latin typeface="Google Sans"/>
                <a:ea typeface="Google Sans"/>
                <a:cs typeface="Google Sans"/>
                <a:sym typeface="Google Sans"/>
              </a:rPr>
              <a:t> To get participants understand Google Cloud Platform ML offerings through codelabs</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0"/>
              </a:spcAft>
              <a:buNone/>
            </a:pPr>
            <a:r>
              <a:rPr b="1" lang="en" sz="1200">
                <a:solidFill>
                  <a:srgbClr val="595959"/>
                </a:solidFill>
                <a:latin typeface="Google Sans"/>
                <a:ea typeface="Google Sans"/>
                <a:cs typeface="Google Sans"/>
                <a:sym typeface="Google Sans"/>
              </a:rPr>
              <a:t>Format:</a:t>
            </a:r>
            <a:r>
              <a:rPr lang="en" sz="1200">
                <a:solidFill>
                  <a:srgbClr val="595959"/>
                </a:solidFill>
                <a:latin typeface="Google Sans"/>
                <a:ea typeface="Google Sans"/>
                <a:cs typeface="Google Sans"/>
                <a:sym typeface="Google Sans"/>
              </a:rPr>
              <a:t> Hands on labs </a:t>
            </a:r>
            <a:endParaRPr sz="1200">
              <a:solidFill>
                <a:srgbClr val="595959"/>
              </a:solidFill>
              <a:latin typeface="Google Sans"/>
              <a:ea typeface="Google Sans"/>
              <a:cs typeface="Google Sans"/>
              <a:sym typeface="Google Sans"/>
            </a:endParaRPr>
          </a:p>
          <a:p>
            <a:pPr indent="0" lvl="0" marL="0" rtl="0" algn="l">
              <a:lnSpc>
                <a:spcPct val="115000"/>
              </a:lnSpc>
              <a:spcBef>
                <a:spcPts val="1600"/>
              </a:spcBef>
              <a:spcAft>
                <a:spcPts val="1600"/>
              </a:spcAft>
              <a:buNone/>
            </a:pPr>
            <a:r>
              <a:rPr b="1" lang="en" sz="1200">
                <a:solidFill>
                  <a:srgbClr val="595959"/>
                </a:solidFill>
                <a:latin typeface="Google Sans"/>
                <a:ea typeface="Google Sans"/>
                <a:cs typeface="Google Sans"/>
                <a:sym typeface="Google Sans"/>
              </a:rPr>
              <a:t>Participants receive:</a:t>
            </a:r>
            <a:r>
              <a:rPr lang="en" sz="1200">
                <a:solidFill>
                  <a:srgbClr val="595959"/>
                </a:solidFill>
                <a:latin typeface="Google Sans"/>
                <a:ea typeface="Google Sans"/>
                <a:cs typeface="Google Sans"/>
                <a:sym typeface="Google Sans"/>
              </a:rPr>
              <a:t> 1 month free &amp; unlimited access to Qwiklabs </a:t>
            </a:r>
            <a:endParaRPr b="1" sz="1200">
              <a:solidFill>
                <a:srgbClr val="595959"/>
              </a:solidFill>
              <a:latin typeface="Google Sans"/>
              <a:ea typeface="Google Sans"/>
              <a:cs typeface="Google Sans"/>
              <a:sym typeface="Google Sans"/>
            </a:endParaRPr>
          </a:p>
        </p:txBody>
      </p:sp>
      <p:sp>
        <p:nvSpPr>
          <p:cNvPr id="84" name="Google Shape;84;p16"/>
          <p:cNvSpPr txBox="1"/>
          <p:nvPr/>
        </p:nvSpPr>
        <p:spPr>
          <a:xfrm>
            <a:off x="6739500" y="1237500"/>
            <a:ext cx="2092800" cy="618000"/>
          </a:xfrm>
          <a:prstGeom prst="rect">
            <a:avLst/>
          </a:prstGeom>
          <a:solidFill>
            <a:srgbClr val="4285F4"/>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Google Sans"/>
                <a:ea typeface="Google Sans"/>
                <a:cs typeface="Google Sans"/>
                <a:sym typeface="Google Sans"/>
              </a:rPr>
              <a:t>Module-4</a:t>
            </a:r>
            <a:endParaRPr sz="1100">
              <a:solidFill>
                <a:srgbClr val="FFFFFF"/>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FFFFFF"/>
                </a:solidFill>
                <a:latin typeface="Google Sans"/>
                <a:ea typeface="Google Sans"/>
                <a:cs typeface="Google Sans"/>
                <a:sym typeface="Google Sans"/>
              </a:rPr>
              <a:t>Build</a:t>
            </a:r>
            <a:endParaRPr sz="1800">
              <a:solidFill>
                <a:srgbClr val="FFFFFF"/>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285F4"/>
                </a:solidFill>
                <a:latin typeface="Google Sans"/>
                <a:ea typeface="Google Sans"/>
                <a:cs typeface="Google Sans"/>
                <a:sym typeface="Google Sans"/>
              </a:rPr>
              <a:t>Organizing an ML bootcamp</a:t>
            </a:r>
            <a:endParaRPr sz="4800">
              <a:solidFill>
                <a:srgbClr val="4285F4"/>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Reference</a:t>
            </a:r>
            <a:r>
              <a:rPr lang="en">
                <a:latin typeface="Google Sans"/>
                <a:ea typeface="Google Sans"/>
                <a:cs typeface="Google Sans"/>
                <a:sym typeface="Google Sans"/>
              </a:rPr>
              <a:t> timeline</a:t>
            </a:r>
            <a:endParaRPr>
              <a:latin typeface="Google Sans"/>
              <a:ea typeface="Google Sans"/>
              <a:cs typeface="Google Sans"/>
              <a:sym typeface="Google Sans"/>
            </a:endParaRPr>
          </a:p>
        </p:txBody>
      </p:sp>
      <p:sp>
        <p:nvSpPr>
          <p:cNvPr id="95" name="Google Shape;95;p18"/>
          <p:cNvSpPr/>
          <p:nvPr/>
        </p:nvSpPr>
        <p:spPr>
          <a:xfrm>
            <a:off x="228600" y="2630775"/>
            <a:ext cx="1846500" cy="310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Google Sans"/>
                <a:ea typeface="Google Sans"/>
                <a:cs typeface="Google Sans"/>
                <a:sym typeface="Google Sans"/>
              </a:rPr>
              <a:t>Pre-event (1 month)</a:t>
            </a:r>
            <a:endParaRPr sz="1200">
              <a:solidFill>
                <a:srgbClr val="434343"/>
              </a:solidFill>
              <a:latin typeface="Google Sans"/>
              <a:ea typeface="Google Sans"/>
              <a:cs typeface="Google Sans"/>
              <a:sym typeface="Google Sans"/>
            </a:endParaRPr>
          </a:p>
        </p:txBody>
      </p:sp>
      <p:sp>
        <p:nvSpPr>
          <p:cNvPr id="96" name="Google Shape;96;p18"/>
          <p:cNvSpPr/>
          <p:nvPr/>
        </p:nvSpPr>
        <p:spPr>
          <a:xfrm>
            <a:off x="2081025" y="2630775"/>
            <a:ext cx="3462300" cy="310500"/>
          </a:xfrm>
          <a:prstGeom prst="rect">
            <a:avLst/>
          </a:prstGeom>
          <a:solidFill>
            <a:srgbClr val="1967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Hold the </a:t>
            </a:r>
            <a:r>
              <a:rPr lang="en" sz="1200">
                <a:solidFill>
                  <a:srgbClr val="FFFFFF"/>
                </a:solidFill>
                <a:latin typeface="Google Sans"/>
                <a:ea typeface="Google Sans"/>
                <a:cs typeface="Google Sans"/>
                <a:sym typeface="Google Sans"/>
              </a:rPr>
              <a:t>ML Bootcamp (within ~2 months)</a:t>
            </a:r>
            <a:endParaRPr sz="1200">
              <a:solidFill>
                <a:srgbClr val="FFFFFF"/>
              </a:solidFill>
              <a:latin typeface="Google Sans"/>
              <a:ea typeface="Google Sans"/>
              <a:cs typeface="Google Sans"/>
              <a:sym typeface="Google Sans"/>
            </a:endParaRPr>
          </a:p>
        </p:txBody>
      </p:sp>
      <p:cxnSp>
        <p:nvCxnSpPr>
          <p:cNvPr id="97" name="Google Shape;97;p18"/>
          <p:cNvCxnSpPr/>
          <p:nvPr/>
        </p:nvCxnSpPr>
        <p:spPr>
          <a:xfrm>
            <a:off x="1752600" y="2941275"/>
            <a:ext cx="0" cy="919200"/>
          </a:xfrm>
          <a:prstGeom prst="straightConnector1">
            <a:avLst/>
          </a:prstGeom>
          <a:noFill/>
          <a:ln cap="flat" cmpd="sng" w="9525">
            <a:solidFill>
              <a:srgbClr val="CCCCCC"/>
            </a:solidFill>
            <a:prstDash val="solid"/>
            <a:round/>
            <a:headEnd len="med" w="med" type="none"/>
            <a:tailEnd len="med" w="med" type="none"/>
          </a:ln>
        </p:spPr>
      </p:cxnSp>
      <p:sp>
        <p:nvSpPr>
          <p:cNvPr id="98" name="Google Shape;98;p18"/>
          <p:cNvSpPr/>
          <p:nvPr/>
        </p:nvSpPr>
        <p:spPr>
          <a:xfrm>
            <a:off x="1752600" y="3179575"/>
            <a:ext cx="18465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Organizers should take a Train-The-Trainer session with Google team</a:t>
            </a:r>
            <a:endParaRPr sz="1100">
              <a:solidFill>
                <a:srgbClr val="434343"/>
              </a:solidFill>
              <a:latin typeface="Google Sans"/>
              <a:ea typeface="Google Sans"/>
              <a:cs typeface="Google Sans"/>
              <a:sym typeface="Google Sans"/>
            </a:endParaRPr>
          </a:p>
        </p:txBody>
      </p:sp>
      <p:sp>
        <p:nvSpPr>
          <p:cNvPr id="99" name="Google Shape;99;p18"/>
          <p:cNvSpPr/>
          <p:nvPr/>
        </p:nvSpPr>
        <p:spPr>
          <a:xfrm>
            <a:off x="5543400" y="2630775"/>
            <a:ext cx="3238200" cy="310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Google Sans"/>
                <a:ea typeface="Google Sans"/>
                <a:cs typeface="Google Sans"/>
                <a:sym typeface="Google Sans"/>
              </a:rPr>
              <a:t>Post-event (1 month)</a:t>
            </a:r>
            <a:endParaRPr sz="1200">
              <a:solidFill>
                <a:srgbClr val="FFFFFF"/>
              </a:solidFill>
              <a:latin typeface="Google Sans"/>
              <a:ea typeface="Google Sans"/>
              <a:cs typeface="Google Sans"/>
              <a:sym typeface="Google Sans"/>
            </a:endParaRPr>
          </a:p>
        </p:txBody>
      </p:sp>
      <p:cxnSp>
        <p:nvCxnSpPr>
          <p:cNvPr id="100" name="Google Shape;100;p18"/>
          <p:cNvCxnSpPr/>
          <p:nvPr/>
        </p:nvCxnSpPr>
        <p:spPr>
          <a:xfrm>
            <a:off x="2286000" y="1869925"/>
            <a:ext cx="0" cy="760800"/>
          </a:xfrm>
          <a:prstGeom prst="straightConnector1">
            <a:avLst/>
          </a:prstGeom>
          <a:noFill/>
          <a:ln cap="flat" cmpd="sng" w="9525">
            <a:solidFill>
              <a:srgbClr val="CCCCCC"/>
            </a:solidFill>
            <a:prstDash val="solid"/>
            <a:round/>
            <a:headEnd len="med" w="med" type="none"/>
            <a:tailEnd len="med" w="med" type="none"/>
          </a:ln>
        </p:spPr>
      </p:cxnSp>
      <p:sp>
        <p:nvSpPr>
          <p:cNvPr id="101" name="Google Shape;101;p18"/>
          <p:cNvSpPr/>
          <p:nvPr/>
        </p:nvSpPr>
        <p:spPr>
          <a:xfrm>
            <a:off x="2286000" y="1869925"/>
            <a:ext cx="8157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Module-1</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DESIGN</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34343"/>
              </a:solidFill>
              <a:latin typeface="Google Sans"/>
              <a:ea typeface="Google Sans"/>
              <a:cs typeface="Google Sans"/>
              <a:sym typeface="Google Sans"/>
            </a:endParaRPr>
          </a:p>
        </p:txBody>
      </p:sp>
      <p:cxnSp>
        <p:nvCxnSpPr>
          <p:cNvPr id="102" name="Google Shape;102;p18"/>
          <p:cNvCxnSpPr/>
          <p:nvPr/>
        </p:nvCxnSpPr>
        <p:spPr>
          <a:xfrm>
            <a:off x="3200400" y="1869938"/>
            <a:ext cx="0" cy="760800"/>
          </a:xfrm>
          <a:prstGeom prst="straightConnector1">
            <a:avLst/>
          </a:prstGeom>
          <a:noFill/>
          <a:ln cap="flat" cmpd="sng" w="9525">
            <a:solidFill>
              <a:srgbClr val="CCCCCC"/>
            </a:solidFill>
            <a:prstDash val="solid"/>
            <a:round/>
            <a:headEnd len="med" w="med" type="none"/>
            <a:tailEnd len="med" w="med" type="none"/>
          </a:ln>
        </p:spPr>
      </p:cxnSp>
      <p:sp>
        <p:nvSpPr>
          <p:cNvPr id="103" name="Google Shape;103;p18"/>
          <p:cNvSpPr/>
          <p:nvPr/>
        </p:nvSpPr>
        <p:spPr>
          <a:xfrm>
            <a:off x="3200400" y="1869925"/>
            <a:ext cx="9030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Module-2</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LEARN</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34343"/>
              </a:solidFill>
              <a:latin typeface="Google Sans"/>
              <a:ea typeface="Google Sans"/>
              <a:cs typeface="Google Sans"/>
              <a:sym typeface="Google Sans"/>
            </a:endParaRPr>
          </a:p>
        </p:txBody>
      </p:sp>
      <p:cxnSp>
        <p:nvCxnSpPr>
          <p:cNvPr id="104" name="Google Shape;104;p18"/>
          <p:cNvCxnSpPr/>
          <p:nvPr/>
        </p:nvCxnSpPr>
        <p:spPr>
          <a:xfrm>
            <a:off x="228600" y="2941275"/>
            <a:ext cx="0" cy="919200"/>
          </a:xfrm>
          <a:prstGeom prst="straightConnector1">
            <a:avLst/>
          </a:prstGeom>
          <a:noFill/>
          <a:ln cap="flat" cmpd="sng" w="9525">
            <a:solidFill>
              <a:srgbClr val="CCCCCC"/>
            </a:solidFill>
            <a:prstDash val="solid"/>
            <a:round/>
            <a:headEnd len="med" w="med" type="none"/>
            <a:tailEnd len="med" w="med" type="none"/>
          </a:ln>
        </p:spPr>
      </p:cxnSp>
      <p:sp>
        <p:nvSpPr>
          <p:cNvPr id="105" name="Google Shape;105;p18"/>
          <p:cNvSpPr/>
          <p:nvPr/>
        </p:nvSpPr>
        <p:spPr>
          <a:xfrm>
            <a:off x="228600" y="3179575"/>
            <a:ext cx="14538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434343"/>
                </a:solidFill>
                <a:latin typeface="Google Sans"/>
                <a:ea typeface="Google Sans"/>
                <a:cs typeface="Google Sans"/>
                <a:sym typeface="Google Sans"/>
              </a:rPr>
              <a:t>Find a location and </a:t>
            </a:r>
            <a:br>
              <a:rPr lang="en" sz="1100">
                <a:solidFill>
                  <a:srgbClr val="434343"/>
                </a:solidFill>
                <a:latin typeface="Google Sans"/>
                <a:ea typeface="Google Sans"/>
                <a:cs typeface="Google Sans"/>
                <a:sym typeface="Google Sans"/>
              </a:rPr>
            </a:br>
            <a:r>
              <a:rPr lang="en" sz="1100">
                <a:solidFill>
                  <a:srgbClr val="434343"/>
                </a:solidFill>
                <a:latin typeface="Google Sans"/>
                <a:ea typeface="Google Sans"/>
                <a:cs typeface="Google Sans"/>
                <a:sym typeface="Google Sans"/>
              </a:rPr>
              <a:t>Decide your target audience </a:t>
            </a:r>
            <a:endParaRPr sz="1100">
              <a:solidFill>
                <a:srgbClr val="434343"/>
              </a:solidFill>
              <a:latin typeface="Google Sans"/>
              <a:ea typeface="Google Sans"/>
              <a:cs typeface="Google Sans"/>
              <a:sym typeface="Google Sans"/>
            </a:endParaRPr>
          </a:p>
        </p:txBody>
      </p:sp>
      <p:cxnSp>
        <p:nvCxnSpPr>
          <p:cNvPr id="106" name="Google Shape;106;p18"/>
          <p:cNvCxnSpPr/>
          <p:nvPr/>
        </p:nvCxnSpPr>
        <p:spPr>
          <a:xfrm>
            <a:off x="4038600" y="1869925"/>
            <a:ext cx="0" cy="760800"/>
          </a:xfrm>
          <a:prstGeom prst="straightConnector1">
            <a:avLst/>
          </a:prstGeom>
          <a:noFill/>
          <a:ln cap="flat" cmpd="sng" w="9525">
            <a:solidFill>
              <a:srgbClr val="CCCCCC"/>
            </a:solidFill>
            <a:prstDash val="solid"/>
            <a:round/>
            <a:headEnd len="med" w="med" type="none"/>
            <a:tailEnd len="med" w="med" type="none"/>
          </a:ln>
        </p:spPr>
      </p:cxnSp>
      <p:sp>
        <p:nvSpPr>
          <p:cNvPr id="107" name="Google Shape;107;p18"/>
          <p:cNvSpPr/>
          <p:nvPr/>
        </p:nvSpPr>
        <p:spPr>
          <a:xfrm>
            <a:off x="4038600" y="1869900"/>
            <a:ext cx="8157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Module-3</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STUDY</a:t>
            </a:r>
            <a:endParaRPr sz="1100">
              <a:solidFill>
                <a:srgbClr val="434343"/>
              </a:solidFill>
              <a:latin typeface="Google Sans"/>
              <a:ea typeface="Google Sans"/>
              <a:cs typeface="Google Sans"/>
              <a:sym typeface="Google Sans"/>
            </a:endParaRPr>
          </a:p>
        </p:txBody>
      </p:sp>
      <p:cxnSp>
        <p:nvCxnSpPr>
          <p:cNvPr id="108" name="Google Shape;108;p18"/>
          <p:cNvCxnSpPr/>
          <p:nvPr/>
        </p:nvCxnSpPr>
        <p:spPr>
          <a:xfrm>
            <a:off x="5715000" y="2941275"/>
            <a:ext cx="0" cy="919200"/>
          </a:xfrm>
          <a:prstGeom prst="straightConnector1">
            <a:avLst/>
          </a:prstGeom>
          <a:noFill/>
          <a:ln cap="flat" cmpd="sng" w="9525">
            <a:solidFill>
              <a:srgbClr val="CCCCCC"/>
            </a:solidFill>
            <a:prstDash val="solid"/>
            <a:round/>
            <a:headEnd len="med" w="med" type="none"/>
            <a:tailEnd len="med" w="med" type="none"/>
          </a:ln>
        </p:spPr>
      </p:cxnSp>
      <p:sp>
        <p:nvSpPr>
          <p:cNvPr id="109" name="Google Shape;109;p18"/>
          <p:cNvSpPr/>
          <p:nvPr/>
        </p:nvSpPr>
        <p:spPr>
          <a:xfrm>
            <a:off x="5715000" y="3179575"/>
            <a:ext cx="16752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434343"/>
                </a:solidFill>
                <a:latin typeface="Google Sans"/>
                <a:ea typeface="Google Sans"/>
                <a:cs typeface="Google Sans"/>
                <a:sym typeface="Google Sans"/>
              </a:rPr>
              <a:t>Celebrate the completion of 4 modules :)</a:t>
            </a:r>
            <a:endParaRPr sz="1100">
              <a:solidFill>
                <a:srgbClr val="434343"/>
              </a:solidFill>
              <a:latin typeface="Google Sans"/>
              <a:ea typeface="Google Sans"/>
              <a:cs typeface="Google Sans"/>
              <a:sym typeface="Google Sans"/>
            </a:endParaRPr>
          </a:p>
        </p:txBody>
      </p:sp>
      <p:cxnSp>
        <p:nvCxnSpPr>
          <p:cNvPr id="110" name="Google Shape;110;p18"/>
          <p:cNvCxnSpPr/>
          <p:nvPr/>
        </p:nvCxnSpPr>
        <p:spPr>
          <a:xfrm>
            <a:off x="4914900" y="1869925"/>
            <a:ext cx="0" cy="760800"/>
          </a:xfrm>
          <a:prstGeom prst="straightConnector1">
            <a:avLst/>
          </a:prstGeom>
          <a:noFill/>
          <a:ln cap="flat" cmpd="sng" w="9525">
            <a:solidFill>
              <a:srgbClr val="CCCCCC"/>
            </a:solidFill>
            <a:prstDash val="solid"/>
            <a:round/>
            <a:headEnd len="med" w="med" type="none"/>
            <a:tailEnd len="med" w="med" type="none"/>
          </a:ln>
        </p:spPr>
      </p:cxnSp>
      <p:sp>
        <p:nvSpPr>
          <p:cNvPr id="111" name="Google Shape;111;p18"/>
          <p:cNvSpPr/>
          <p:nvPr/>
        </p:nvSpPr>
        <p:spPr>
          <a:xfrm>
            <a:off x="4914900" y="1869925"/>
            <a:ext cx="9030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Module-4</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sz="1100">
                <a:solidFill>
                  <a:srgbClr val="434343"/>
                </a:solidFill>
                <a:latin typeface="Google Sans"/>
                <a:ea typeface="Google Sans"/>
                <a:cs typeface="Google Sans"/>
                <a:sym typeface="Google Sans"/>
              </a:rPr>
              <a:t>BUILD</a:t>
            </a:r>
            <a:endParaRPr sz="11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100">
              <a:solidFill>
                <a:srgbClr val="434343"/>
              </a:solidFill>
              <a:latin typeface="Google Sans"/>
              <a:ea typeface="Google Sans"/>
              <a:cs typeface="Google Sans"/>
              <a:sym typeface="Google Sans"/>
            </a:endParaRPr>
          </a:p>
        </p:txBody>
      </p:sp>
      <p:cxnSp>
        <p:nvCxnSpPr>
          <p:cNvPr id="112" name="Google Shape;112;p18"/>
          <p:cNvCxnSpPr/>
          <p:nvPr/>
        </p:nvCxnSpPr>
        <p:spPr>
          <a:xfrm>
            <a:off x="7315200" y="2941275"/>
            <a:ext cx="0" cy="919200"/>
          </a:xfrm>
          <a:prstGeom prst="straightConnector1">
            <a:avLst/>
          </a:prstGeom>
          <a:noFill/>
          <a:ln cap="flat" cmpd="sng" w="9525">
            <a:solidFill>
              <a:srgbClr val="CCCCCC"/>
            </a:solidFill>
            <a:prstDash val="solid"/>
            <a:round/>
            <a:headEnd len="med" w="med" type="none"/>
            <a:tailEnd len="med" w="med" type="none"/>
          </a:ln>
        </p:spPr>
      </p:cxnSp>
      <p:sp>
        <p:nvSpPr>
          <p:cNvPr id="113" name="Google Shape;113;p18"/>
          <p:cNvSpPr/>
          <p:nvPr/>
        </p:nvSpPr>
        <p:spPr>
          <a:xfrm>
            <a:off x="7315200" y="3179575"/>
            <a:ext cx="16752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434343"/>
                </a:solidFill>
                <a:latin typeface="Google Sans"/>
                <a:ea typeface="Google Sans"/>
                <a:cs typeface="Google Sans"/>
                <a:sym typeface="Google Sans"/>
              </a:rPr>
              <a:t>Opportunities leading towards more rewards &amp; professional certifications.</a:t>
            </a:r>
            <a:endParaRPr sz="1100">
              <a:solidFill>
                <a:srgbClr val="434343"/>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Partner checklist</a:t>
            </a:r>
            <a:endParaRPr>
              <a:latin typeface="Google Sans"/>
              <a:ea typeface="Google Sans"/>
              <a:cs typeface="Google Sans"/>
              <a:sym typeface="Google Sans"/>
            </a:endParaRPr>
          </a:p>
        </p:txBody>
      </p:sp>
      <p:graphicFrame>
        <p:nvGraphicFramePr>
          <p:cNvPr id="119" name="Google Shape;119;p19"/>
          <p:cNvGraphicFramePr/>
          <p:nvPr/>
        </p:nvGraphicFramePr>
        <p:xfrm>
          <a:off x="2719750" y="1181445"/>
          <a:ext cx="3000000" cy="3000000"/>
        </p:xfrm>
        <a:graphic>
          <a:graphicData uri="http://schemas.openxmlformats.org/drawingml/2006/table">
            <a:tbl>
              <a:tblPr>
                <a:noFill/>
                <a:tableStyleId>{CDC00F38-DE26-4E91-A7C9-DB8E3A021296}</a:tableStyleId>
              </a:tblPr>
              <a:tblGrid>
                <a:gridCol w="3056275"/>
                <a:gridCol w="3056275"/>
              </a:tblGrid>
              <a:tr h="331775">
                <a:tc>
                  <a:txBody>
                    <a:bodyPr/>
                    <a:lstStyle/>
                    <a:p>
                      <a:pPr indent="0" lvl="0" marL="0" rtl="0" algn="l">
                        <a:spcBef>
                          <a:spcPts val="0"/>
                        </a:spcBef>
                        <a:spcAft>
                          <a:spcPts val="0"/>
                        </a:spcAft>
                        <a:buNone/>
                      </a:pPr>
                      <a:r>
                        <a:rPr lang="en" sz="1200">
                          <a:solidFill>
                            <a:srgbClr val="FFFFFF"/>
                          </a:solidFill>
                          <a:latin typeface="Google Sans Medium"/>
                          <a:ea typeface="Google Sans Medium"/>
                          <a:cs typeface="Google Sans Medium"/>
                          <a:sym typeface="Google Sans Medium"/>
                        </a:rPr>
                        <a:t>Pre-Event</a:t>
                      </a:r>
                      <a:endParaRPr sz="1200">
                        <a:solidFill>
                          <a:srgbClr val="FFFFFF"/>
                        </a:solidFill>
                        <a:latin typeface="Google Sans Medium"/>
                        <a:ea typeface="Google Sans Medium"/>
                        <a:cs typeface="Google Sans Medium"/>
                        <a:sym typeface="Google Sans Medium"/>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4285F4"/>
                    </a:solidFill>
                  </a:tcPr>
                </a:tc>
                <a:tc>
                  <a:txBody>
                    <a:bodyPr/>
                    <a:lstStyle/>
                    <a:p>
                      <a:pPr indent="0" lvl="0" marL="0" rtl="0" algn="l">
                        <a:spcBef>
                          <a:spcPts val="0"/>
                        </a:spcBef>
                        <a:spcAft>
                          <a:spcPts val="0"/>
                        </a:spcAft>
                        <a:buNone/>
                      </a:pPr>
                      <a:r>
                        <a:rPr lang="en" sz="1200">
                          <a:solidFill>
                            <a:srgbClr val="FFFFFF"/>
                          </a:solidFill>
                          <a:latin typeface="Google Sans Medium"/>
                          <a:ea typeface="Google Sans Medium"/>
                          <a:cs typeface="Google Sans Medium"/>
                          <a:sym typeface="Google Sans Medium"/>
                        </a:rPr>
                        <a:t>Post-Event</a:t>
                      </a:r>
                      <a:endParaRPr sz="1200">
                        <a:solidFill>
                          <a:srgbClr val="FFFFFF"/>
                        </a:solidFill>
                        <a:latin typeface="Google Sans Medium"/>
                        <a:ea typeface="Google Sans Medium"/>
                        <a:cs typeface="Google Sans Medium"/>
                        <a:sym typeface="Google Sans Medium"/>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1967D2"/>
                    </a:solidFill>
                  </a:tcPr>
                </a:tc>
              </a:tr>
              <a:tr h="399325">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a:t>
                      </a:r>
                      <a:r>
                        <a:rPr lang="en" sz="1000">
                          <a:solidFill>
                            <a:srgbClr val="434343"/>
                          </a:solidFill>
                          <a:latin typeface="Roboto"/>
                          <a:ea typeface="Roboto"/>
                          <a:cs typeface="Roboto"/>
                          <a:sym typeface="Roboto"/>
                        </a:rPr>
                        <a:t>Find a Venue</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Run the in-person event (4 modules)</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r>
              <a:tr h="399325">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Submit the organizer registration form</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Set-up &amp; maintain support channels</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FFFFF"/>
                    </a:solidFill>
                  </a:tcPr>
                </a:tc>
              </a:tr>
              <a:tr h="399325">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Find trainers</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⬜Recognition - Celebrate graduation!</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r>
              <a:tr h="399325">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Attend the Train-The-Trainer Hangout</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Submit organizer feedback form</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FFFFF"/>
                    </a:solidFill>
                  </a:tcPr>
                </a:tc>
              </a:tr>
              <a:tr h="399325">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Create an event page</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r>
              <a:tr h="399325">
                <a:tc>
                  <a:txBody>
                    <a:bodyPr/>
                    <a:lstStyle/>
                    <a:p>
                      <a:pPr indent="0" lvl="0" marL="0" rtl="0" algn="l">
                        <a:spcBef>
                          <a:spcPts val="0"/>
                        </a:spcBef>
                        <a:spcAft>
                          <a:spcPts val="0"/>
                        </a:spcAft>
                        <a:buNone/>
                      </a:pPr>
                      <a:r>
                        <a:rPr lang="en" sz="1000">
                          <a:solidFill>
                            <a:srgbClr val="434343"/>
                          </a:solidFill>
                          <a:latin typeface="Roboto"/>
                          <a:ea typeface="Roboto"/>
                          <a:cs typeface="Roboto"/>
                          <a:sym typeface="Roboto"/>
                        </a:rPr>
                        <a:t>⬜ Promote your bootcamp</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c>
                  <a:txBody>
                    <a:bodyPr/>
                    <a:lstStyle/>
                    <a:p>
                      <a:pPr indent="0" lvl="0" marL="0" rtl="0" algn="l">
                        <a:spcBef>
                          <a:spcPts val="0"/>
                        </a:spcBef>
                        <a:spcAft>
                          <a:spcPts val="0"/>
                        </a:spcAft>
                        <a:buNone/>
                      </a:pPr>
                      <a:r>
                        <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FFFFF"/>
                    </a:solidFill>
                  </a:tcPr>
                </a:tc>
              </a:tr>
              <a:tr h="399325">
                <a:tc>
                  <a:txBody>
                    <a:bodyPr/>
                    <a:lstStyle/>
                    <a:p>
                      <a:pPr indent="0" lvl="0" marL="0" rtl="0" algn="l">
                        <a:spcBef>
                          <a:spcPts val="0"/>
                        </a:spcBef>
                        <a:spcAft>
                          <a:spcPts val="0"/>
                        </a:spcAft>
                        <a:buClr>
                          <a:srgbClr val="000000"/>
                        </a:buClr>
                        <a:buSzPts val="1100"/>
                        <a:buFont typeface="Arial"/>
                        <a:buNone/>
                      </a:pPr>
                      <a:r>
                        <a:rPr lang="en" sz="1000">
                          <a:solidFill>
                            <a:srgbClr val="434343"/>
                          </a:solidFill>
                          <a:latin typeface="Roboto"/>
                          <a:ea typeface="Roboto"/>
                          <a:cs typeface="Roboto"/>
                          <a:sym typeface="Roboto"/>
                        </a:rPr>
                        <a:t>⬜ </a:t>
                      </a:r>
                      <a:r>
                        <a:rPr lang="en" sz="1000">
                          <a:solidFill>
                            <a:srgbClr val="434343"/>
                          </a:solidFill>
                          <a:latin typeface="Roboto"/>
                          <a:ea typeface="Roboto"/>
                          <a:cs typeface="Roboto"/>
                          <a:sym typeface="Roboto"/>
                        </a:rPr>
                        <a:t>Send confirmations &amp; pre-event </a:t>
                      </a:r>
                      <a:r>
                        <a:rPr lang="en" sz="1000">
                          <a:solidFill>
                            <a:srgbClr val="434343"/>
                          </a:solidFill>
                          <a:latin typeface="Roboto"/>
                          <a:ea typeface="Roboto"/>
                          <a:cs typeface="Roboto"/>
                          <a:sym typeface="Roboto"/>
                        </a:rPr>
                        <a:t>message</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solidFill>
                          <a:srgbClr val="434343"/>
                        </a:solidFill>
                        <a:latin typeface="Roboto"/>
                        <a:ea typeface="Roboto"/>
                        <a:cs typeface="Roboto"/>
                        <a:sym typeface="Roboto"/>
                      </a:endParaRPr>
                    </a:p>
                  </a:txBody>
                  <a:tcPr marT="91425" marB="91425" marR="91425" marL="91425" anchor="ctr">
                    <a:lnL cap="flat" cmpd="sng" w="9525">
                      <a:solidFill>
                        <a:srgbClr val="E8EAED">
                          <a:alpha val="0"/>
                        </a:srgbClr>
                      </a:solidFill>
                      <a:prstDash val="solid"/>
                      <a:round/>
                      <a:headEnd len="sm" w="sm" type="none"/>
                      <a:tailEnd len="sm" w="sm" type="none"/>
                    </a:lnL>
                    <a:lnR cap="flat" cmpd="sng" w="9525">
                      <a:solidFill>
                        <a:srgbClr val="E8EAED">
                          <a:alpha val="0"/>
                        </a:srgbClr>
                      </a:solidFill>
                      <a:prstDash val="solid"/>
                      <a:round/>
                      <a:headEnd len="sm" w="sm" type="none"/>
                      <a:tailEnd len="sm" w="sm" type="none"/>
                    </a:lnR>
                    <a:lnT cap="flat" cmpd="sng" w="9525">
                      <a:solidFill>
                        <a:srgbClr val="E8EAED">
                          <a:alpha val="0"/>
                        </a:srgbClr>
                      </a:solidFill>
                      <a:prstDash val="solid"/>
                      <a:round/>
                      <a:headEnd len="sm" w="sm" type="none"/>
                      <a:tailEnd len="sm" w="sm" type="none"/>
                    </a:lnT>
                    <a:lnB cap="flat" cmpd="sng" w="9525">
                      <a:solidFill>
                        <a:srgbClr val="E8EAED">
                          <a:alpha val="0"/>
                        </a:srgbClr>
                      </a:solidFill>
                      <a:prstDash val="solid"/>
                      <a:round/>
                      <a:headEnd len="sm" w="sm" type="none"/>
                      <a:tailEnd len="sm" w="sm" type="none"/>
                    </a:lnB>
                    <a:solidFill>
                      <a:srgbClr val="F1F3F4"/>
                    </a:solidFill>
                  </a:tcPr>
                </a:tc>
              </a:tr>
            </a:tbl>
          </a:graphicData>
        </a:graphic>
      </p:graphicFrame>
      <p:sp>
        <p:nvSpPr>
          <p:cNvPr id="120" name="Google Shape;120;p19"/>
          <p:cNvSpPr txBox="1"/>
          <p:nvPr/>
        </p:nvSpPr>
        <p:spPr>
          <a:xfrm>
            <a:off x="337050" y="1017725"/>
            <a:ext cx="26196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Google Sans"/>
                <a:ea typeface="Google Sans"/>
                <a:cs typeface="Google Sans"/>
                <a:sym typeface="Google Sans"/>
              </a:rPr>
              <a:t>Use this checklist to track your readiness for the bootcamp.</a:t>
            </a:r>
            <a:endParaRPr>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Find Venue</a:t>
            </a:r>
            <a:endParaRPr>
              <a:latin typeface="Google Sans"/>
              <a:ea typeface="Google Sans"/>
              <a:cs typeface="Google Sans"/>
              <a:sym typeface="Google Sans"/>
            </a:endParaRPr>
          </a:p>
        </p:txBody>
      </p:sp>
      <p:sp>
        <p:nvSpPr>
          <p:cNvPr id="126" name="Google Shape;126;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Google Sans"/>
                <a:ea typeface="Google Sans"/>
                <a:cs typeface="Google Sans"/>
                <a:sym typeface="Google Sans"/>
              </a:rPr>
              <a:t>Find a venue which has:</a:t>
            </a:r>
            <a:endParaRPr>
              <a:latin typeface="Google Sans"/>
              <a:ea typeface="Google Sans"/>
              <a:cs typeface="Google Sans"/>
              <a:sym typeface="Google Sans"/>
            </a:endParaRPr>
          </a:p>
          <a:p>
            <a:pPr indent="-317500" lvl="0" marL="457200" rtl="0" algn="l">
              <a:spcBef>
                <a:spcPts val="1600"/>
              </a:spcBef>
              <a:spcAft>
                <a:spcPts val="0"/>
              </a:spcAft>
              <a:buSzPts val="1400"/>
              <a:buFont typeface="Google Sans"/>
              <a:buChar char="●"/>
            </a:pPr>
            <a:r>
              <a:rPr lang="en">
                <a:latin typeface="Google Sans"/>
                <a:ea typeface="Google Sans"/>
                <a:cs typeface="Google Sans"/>
                <a:sym typeface="Google Sans"/>
              </a:rPr>
              <a:t>Internet connection, wifi or ethernet. The labs require a connection to run.</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Chairs and tables. Attendees will be using their laptops.</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Power outlets. The event will run for about 3-5 hours.</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A projector that the Facilitator can use to share their screen with attendees.</a:t>
            </a:r>
            <a:endParaRPr>
              <a:latin typeface="Google Sans"/>
              <a:ea typeface="Google Sans"/>
              <a:cs typeface="Google Sans"/>
              <a:sym typeface="Google Sans"/>
            </a:endParaRPr>
          </a:p>
          <a:p>
            <a:pPr indent="0" lvl="0" marL="0" rtl="0" algn="l">
              <a:spcBef>
                <a:spcPts val="1600"/>
              </a:spcBef>
              <a:spcAft>
                <a:spcPts val="0"/>
              </a:spcAft>
              <a:buClr>
                <a:schemeClr val="dk1"/>
              </a:buClr>
              <a:buSzPts val="1100"/>
              <a:buFont typeface="Arial"/>
              <a:buNone/>
            </a:pPr>
            <a:r>
              <a:rPr lang="en">
                <a:latin typeface="Google Sans"/>
                <a:ea typeface="Google Sans"/>
                <a:cs typeface="Google Sans"/>
                <a:sym typeface="Google Sans"/>
              </a:rPr>
              <a:t>Idea setups: Training room, Maker lab, Coworking space, Auditorium</a:t>
            </a:r>
            <a:endParaRPr>
              <a:latin typeface="Google Sans"/>
              <a:ea typeface="Google Sans"/>
              <a:cs typeface="Google Sans"/>
              <a:sym typeface="Google Sans"/>
            </a:endParaRPr>
          </a:p>
          <a:p>
            <a:pPr indent="0" lvl="0" marL="0" rtl="0" algn="l">
              <a:spcBef>
                <a:spcPts val="1600"/>
              </a:spcBef>
              <a:spcAft>
                <a:spcPts val="1600"/>
              </a:spcAft>
              <a:buNone/>
            </a:pPr>
            <a:r>
              <a:t/>
            </a:r>
            <a:endParaRPr>
              <a:latin typeface="Google Sans"/>
              <a:ea typeface="Google Sans"/>
              <a:cs typeface="Google Sans"/>
              <a:sym typeface="Google Sans"/>
            </a:endParaRPr>
          </a:p>
        </p:txBody>
      </p:sp>
      <p:pic>
        <p:nvPicPr>
          <p:cNvPr id="127" name="Google Shape;127;p20"/>
          <p:cNvPicPr preferRelativeResize="0"/>
          <p:nvPr/>
        </p:nvPicPr>
        <p:blipFill>
          <a:blip r:embed="rId3">
            <a:alphaModFix/>
          </a:blip>
          <a:stretch>
            <a:fillRect/>
          </a:stretch>
        </p:blipFill>
        <p:spPr>
          <a:xfrm>
            <a:off x="4482250" y="1246325"/>
            <a:ext cx="4401227" cy="2938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Submit Organizer Registration Form</a:t>
            </a:r>
            <a:endParaRPr>
              <a:latin typeface="Google Sans"/>
              <a:ea typeface="Google Sans"/>
              <a:cs typeface="Google Sans"/>
              <a:sym typeface="Google Sans"/>
            </a:endParaRPr>
          </a:p>
        </p:txBody>
      </p:sp>
      <p:sp>
        <p:nvSpPr>
          <p:cNvPr id="133" name="Google Shape;133;p21"/>
          <p:cNvSpPr txBox="1"/>
          <p:nvPr>
            <p:ph idx="1" type="body"/>
          </p:nvPr>
        </p:nvSpPr>
        <p:spPr>
          <a:xfrm>
            <a:off x="311700" y="1152475"/>
            <a:ext cx="5685600" cy="30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Register your bootcamp by filling in this form: </a:t>
            </a:r>
            <a:r>
              <a:rPr lang="en" u="sng">
                <a:solidFill>
                  <a:schemeClr val="hlink"/>
                </a:solidFill>
                <a:latin typeface="Google Sans"/>
                <a:ea typeface="Google Sans"/>
                <a:cs typeface="Google Sans"/>
                <a:sym typeface="Google Sans"/>
                <a:hlinkClick r:id="rId3"/>
              </a:rPr>
              <a:t>bit.ly/MLB-register</a:t>
            </a:r>
            <a:r>
              <a:rPr lang="en">
                <a:latin typeface="Google Sans"/>
                <a:ea typeface="Google Sans"/>
                <a:cs typeface="Google Sans"/>
                <a:sym typeface="Google Sans"/>
              </a:rPr>
              <a:t> ideally before 30 or more days of hosting the first module. </a:t>
            </a:r>
            <a:endParaRPr>
              <a:latin typeface="Google Sans"/>
              <a:ea typeface="Google Sans"/>
              <a:cs typeface="Google Sans"/>
              <a:sym typeface="Google Sans"/>
            </a:endParaRPr>
          </a:p>
          <a:p>
            <a:pPr indent="0" lvl="0" marL="0" rtl="0" algn="l">
              <a:spcBef>
                <a:spcPts val="1600"/>
              </a:spcBef>
              <a:spcAft>
                <a:spcPts val="0"/>
              </a:spcAft>
              <a:buNone/>
            </a:pPr>
            <a:r>
              <a:rPr lang="en">
                <a:latin typeface="Google Sans"/>
                <a:ea typeface="Google Sans"/>
                <a:cs typeface="Google Sans"/>
                <a:sym typeface="Google Sans"/>
              </a:rPr>
              <a:t>In the form:</a:t>
            </a:r>
            <a:endParaRPr>
              <a:latin typeface="Google Sans"/>
              <a:ea typeface="Google Sans"/>
              <a:cs typeface="Google Sans"/>
              <a:sym typeface="Google Sans"/>
            </a:endParaRPr>
          </a:p>
          <a:p>
            <a:pPr indent="-317500" lvl="0" marL="457200" rtl="0" algn="l">
              <a:spcBef>
                <a:spcPts val="1600"/>
              </a:spcBef>
              <a:spcAft>
                <a:spcPts val="0"/>
              </a:spcAft>
              <a:buSzPts val="1400"/>
              <a:buFont typeface="Google Sans"/>
              <a:buChar char="●"/>
            </a:pPr>
            <a:r>
              <a:rPr lang="en">
                <a:latin typeface="Google Sans"/>
                <a:ea typeface="Google Sans"/>
                <a:cs typeface="Google Sans"/>
                <a:sym typeface="Google Sans"/>
              </a:rPr>
              <a:t>Indicate the dates &amp; schedule for each module + target number of attendees</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Indicate speaker requests (subject to availability of speakers)</a:t>
            </a:r>
            <a:endParaRPr>
              <a:latin typeface="Google Sans"/>
              <a:ea typeface="Google Sans"/>
              <a:cs typeface="Google Sans"/>
              <a:sym typeface="Google Sans"/>
            </a:endParaRPr>
          </a:p>
          <a:p>
            <a:pPr indent="-317500" lvl="0" marL="457200" rtl="0" algn="l">
              <a:spcBef>
                <a:spcPts val="0"/>
              </a:spcBef>
              <a:spcAft>
                <a:spcPts val="0"/>
              </a:spcAft>
              <a:buSzPts val="1400"/>
              <a:buFont typeface="Google Sans"/>
              <a:buChar char="●"/>
            </a:pPr>
            <a:r>
              <a:rPr lang="en">
                <a:latin typeface="Google Sans"/>
                <a:ea typeface="Google Sans"/>
                <a:cs typeface="Google Sans"/>
                <a:sym typeface="Google Sans"/>
              </a:rPr>
              <a:t>Indicate if you need any additional support </a:t>
            </a:r>
            <a:endParaRPr>
              <a:latin typeface="Google Sans"/>
              <a:ea typeface="Google Sans"/>
              <a:cs typeface="Google Sans"/>
              <a:sym typeface="Google Sans"/>
            </a:endParaRPr>
          </a:p>
          <a:p>
            <a:pPr indent="0" lvl="0" marL="457200" rtl="0" algn="l">
              <a:spcBef>
                <a:spcPts val="1600"/>
              </a:spcBef>
              <a:spcAft>
                <a:spcPts val="1600"/>
              </a:spcAft>
              <a:buNone/>
            </a:pPr>
            <a:r>
              <a:t/>
            </a:r>
            <a:endParaRPr>
              <a:latin typeface="Google Sans"/>
              <a:ea typeface="Google Sans"/>
              <a:cs typeface="Google Sans"/>
              <a:sym typeface="Google Sans"/>
            </a:endParaRPr>
          </a:p>
        </p:txBody>
      </p:sp>
      <p:sp>
        <p:nvSpPr>
          <p:cNvPr id="134" name="Google Shape;134;p21"/>
          <p:cNvSpPr txBox="1"/>
          <p:nvPr>
            <p:ph idx="2" type="body"/>
          </p:nvPr>
        </p:nvSpPr>
        <p:spPr>
          <a:xfrm>
            <a:off x="346475" y="3588050"/>
            <a:ext cx="53331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latin typeface="Google Sans"/>
                <a:ea typeface="Google Sans"/>
                <a:cs typeface="Google Sans"/>
                <a:sym typeface="Google Sans"/>
              </a:rPr>
              <a:t>After filling in the form, watch your inboxes for Invite for the TTT session + Coursera &amp; Qwiklab vouchers</a:t>
            </a:r>
            <a:endParaRPr>
              <a:solidFill>
                <a:srgbClr val="4285F4"/>
              </a:solidFill>
              <a:latin typeface="Google Sans"/>
              <a:ea typeface="Google Sans"/>
              <a:cs typeface="Google Sans"/>
              <a:sym typeface="Google Sans"/>
            </a:endParaRPr>
          </a:p>
          <a:p>
            <a:pPr indent="0" lvl="0" marL="0" rtl="0" algn="l">
              <a:spcBef>
                <a:spcPts val="1600"/>
              </a:spcBef>
              <a:spcAft>
                <a:spcPts val="0"/>
              </a:spcAft>
              <a:buNone/>
            </a:pPr>
            <a:r>
              <a:t/>
            </a:r>
            <a:endParaRPr>
              <a:latin typeface="Google Sans"/>
              <a:ea typeface="Google Sans"/>
              <a:cs typeface="Google Sans"/>
              <a:sym typeface="Google Sans"/>
            </a:endParaRPr>
          </a:p>
          <a:p>
            <a:pPr indent="0" lvl="0" marL="0" rtl="0" algn="l">
              <a:spcBef>
                <a:spcPts val="1600"/>
              </a:spcBef>
              <a:spcAft>
                <a:spcPts val="1600"/>
              </a:spcAft>
              <a:buNone/>
            </a:pPr>
            <a:r>
              <a:t/>
            </a:r>
            <a:endParaRPr i="1">
              <a:latin typeface="Google Sans"/>
              <a:ea typeface="Google Sans"/>
              <a:cs typeface="Google Sans"/>
              <a:sym typeface="Google Sans"/>
            </a:endParaRPr>
          </a:p>
        </p:txBody>
      </p:sp>
      <p:sp>
        <p:nvSpPr>
          <p:cNvPr id="135" name="Google Shape;135;p21"/>
          <p:cNvSpPr txBox="1"/>
          <p:nvPr>
            <p:ph idx="1" type="body"/>
          </p:nvPr>
        </p:nvSpPr>
        <p:spPr>
          <a:xfrm>
            <a:off x="6900" y="4434775"/>
            <a:ext cx="8229000" cy="606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i="1" lang="en" sz="1100">
                <a:latin typeface="Google Sans"/>
                <a:ea typeface="Google Sans"/>
                <a:cs typeface="Google Sans"/>
                <a:sym typeface="Google Sans"/>
              </a:rPr>
              <a:t>Please email at </a:t>
            </a:r>
            <a:r>
              <a:rPr i="1" lang="en" sz="1100" u="sng">
                <a:solidFill>
                  <a:schemeClr val="hlink"/>
                </a:solidFill>
                <a:latin typeface="Google Sans"/>
                <a:ea typeface="Google Sans"/>
                <a:cs typeface="Google Sans"/>
                <a:sym typeface="Google Sans"/>
                <a:hlinkClick r:id="rId4"/>
              </a:rPr>
              <a:t>ml-events-help@google.com</a:t>
            </a:r>
            <a:r>
              <a:rPr i="1" lang="en" sz="1100">
                <a:latin typeface="Google Sans"/>
                <a:ea typeface="Google Sans"/>
                <a:cs typeface="Google Sans"/>
                <a:sym typeface="Google Sans"/>
              </a:rPr>
              <a:t> if there’s change in your plans with regards to your event.</a:t>
            </a:r>
            <a:endParaRPr i="1" sz="1100">
              <a:latin typeface="Google Sans"/>
              <a:ea typeface="Google Sans"/>
              <a:cs typeface="Google Sans"/>
              <a:sym typeface="Google Sans"/>
            </a:endParaRPr>
          </a:p>
        </p:txBody>
      </p:sp>
      <p:pic>
        <p:nvPicPr>
          <p:cNvPr id="136" name="Google Shape;136;p21"/>
          <p:cNvPicPr preferRelativeResize="0"/>
          <p:nvPr/>
        </p:nvPicPr>
        <p:blipFill>
          <a:blip r:embed="rId5">
            <a:alphaModFix/>
          </a:blip>
          <a:stretch>
            <a:fillRect/>
          </a:stretch>
        </p:blipFill>
        <p:spPr>
          <a:xfrm>
            <a:off x="6149700" y="1170125"/>
            <a:ext cx="2278493" cy="3112252"/>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